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4" r:id="rId5"/>
    <p:sldId id="262" r:id="rId6"/>
    <p:sldId id="263"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6" r:id="rId38"/>
    <p:sldId id="297" r:id="rId39"/>
    <p:sldId id="298" r:id="rId40"/>
    <p:sldId id="319" r:id="rId41"/>
    <p:sldId id="299" r:id="rId42"/>
    <p:sldId id="300" r:id="rId43"/>
    <p:sldId id="301" r:id="rId44"/>
    <p:sldId id="302" r:id="rId45"/>
    <p:sldId id="303" r:id="rId46"/>
    <p:sldId id="304" r:id="rId47"/>
    <p:sldId id="305" r:id="rId48"/>
    <p:sldId id="306" r:id="rId49"/>
    <p:sldId id="309" r:id="rId50"/>
    <p:sldId id="307" r:id="rId51"/>
    <p:sldId id="310" r:id="rId52"/>
    <p:sldId id="308" r:id="rId53"/>
    <p:sldId id="311" r:id="rId54"/>
    <p:sldId id="312" r:id="rId55"/>
    <p:sldId id="313" r:id="rId56"/>
    <p:sldId id="314" r:id="rId57"/>
    <p:sldId id="315" r:id="rId58"/>
    <p:sldId id="316" r:id="rId59"/>
    <p:sldId id="317" r:id="rId60"/>
    <p:sldId id="318" r:id="rId61"/>
  </p:sldIdLst>
  <p:sldSz cx="9144000" cy="6858000" type="screen4x3"/>
  <p:notesSz cx="6858000" cy="9144000"/>
  <p:defaultTextStyle>
    <a:defPPr>
      <a:defRPr lang="en-US"/>
    </a:defPPr>
    <a:lvl1pPr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1pPr>
    <a:lvl2pPr marL="4572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2pPr>
    <a:lvl3pPr marL="9144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3pPr>
    <a:lvl4pPr marL="13716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4pPr>
    <a:lvl5pPr marL="18288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5pPr>
    <a:lvl6pPr marL="2286000" algn="l" defTabSz="914400" rtl="0" eaLnBrk="1" latinLnBrk="0" hangingPunct="1">
      <a:defRPr sz="3200" b="1" kern="1200">
        <a:solidFill>
          <a:srgbClr val="FFFFCC"/>
        </a:solidFill>
        <a:latin typeface="Times New Roman" pitchFamily="18" charset="0"/>
        <a:ea typeface="+mn-ea"/>
        <a:cs typeface="Times New Roman" pitchFamily="18" charset="0"/>
      </a:defRPr>
    </a:lvl6pPr>
    <a:lvl7pPr marL="2743200" algn="l" defTabSz="914400" rtl="0" eaLnBrk="1" latinLnBrk="0" hangingPunct="1">
      <a:defRPr sz="3200" b="1" kern="1200">
        <a:solidFill>
          <a:srgbClr val="FFFFCC"/>
        </a:solidFill>
        <a:latin typeface="Times New Roman" pitchFamily="18" charset="0"/>
        <a:ea typeface="+mn-ea"/>
        <a:cs typeface="Times New Roman" pitchFamily="18" charset="0"/>
      </a:defRPr>
    </a:lvl7pPr>
    <a:lvl8pPr marL="3200400" algn="l" defTabSz="914400" rtl="0" eaLnBrk="1" latinLnBrk="0" hangingPunct="1">
      <a:defRPr sz="3200" b="1" kern="1200">
        <a:solidFill>
          <a:srgbClr val="FFFFCC"/>
        </a:solidFill>
        <a:latin typeface="Times New Roman" pitchFamily="18" charset="0"/>
        <a:ea typeface="+mn-ea"/>
        <a:cs typeface="Times New Roman" pitchFamily="18" charset="0"/>
      </a:defRPr>
    </a:lvl8pPr>
    <a:lvl9pPr marL="3657600" algn="l" defTabSz="914400" rtl="0" eaLnBrk="1" latinLnBrk="0" hangingPunct="1">
      <a:defRPr sz="3200" b="1" kern="1200">
        <a:solidFill>
          <a:srgbClr val="FFFFCC"/>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5" d="100"/>
          <a:sy n="55" d="100"/>
        </p:scale>
        <p:origin x="-102" y="-84"/>
      </p:cViewPr>
      <p:guideLst>
        <p:guide orient="horz" pos="2160"/>
        <p:guide pos="2880"/>
      </p:guideLst>
    </p:cSldViewPr>
  </p:slideViewPr>
  <p:notesTextViewPr>
    <p:cViewPr>
      <p:scale>
        <a:sx n="100" d="100"/>
        <a:sy n="100" d="100"/>
      </p:scale>
      <p:origin x="0" y="0"/>
    </p:cViewPr>
  </p:notesTextViewPr>
  <p:gridSpacing cx="234086400" cy="2340864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6EF7F88-A13F-4E7A-8C1B-16A3ACC73D5F}" type="datetimeFigureOut">
              <a:rPr lang="en-US"/>
              <a:pPr>
                <a:defRPr/>
              </a:pPr>
              <a:t>5/11/2009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8A447A-433D-43D6-99DE-DBE6FF46378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B86451-D43E-4D5E-92E8-37633837CCB7}" type="datetimeFigureOut">
              <a:rPr lang="en-US"/>
              <a:pPr>
                <a:defRPr/>
              </a:pPr>
              <a:t>5/11/2009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D7CDE6-4442-4356-A446-66CE62E4D0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543121-CE2A-431E-AD20-0FCA9B90808A}" type="datetimeFigureOut">
              <a:rPr lang="en-US"/>
              <a:pPr>
                <a:defRPr/>
              </a:pPr>
              <a:t>5/11/2009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B687A4-655F-4DA9-968E-FB8C8E6D0B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4606F9-CB29-4246-83BE-864E58E22C8C}" type="datetimeFigureOut">
              <a:rPr lang="en-US"/>
              <a:pPr>
                <a:defRPr/>
              </a:pPr>
              <a:t>5/11/2009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03937B-18EF-494E-A81C-F058CAB130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2">
                    <a:lumMod val="9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9BB8759-B4F5-46F1-8EDD-FF60616B5561}" type="datetimeFigureOut">
              <a:rPr lang="en-US"/>
              <a:pPr>
                <a:defRPr/>
              </a:pPr>
              <a:t>5/11/2009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F95EC3-7608-472E-BBE6-DF45CC557CC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F138B7C-D4B2-4558-A956-95A9FDE045F0}" type="datetimeFigureOut">
              <a:rPr lang="en-US"/>
              <a:pPr>
                <a:defRPr/>
              </a:pPr>
              <a:t>5/11/2009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4159D5-AF25-49E7-88CF-63D052A84A1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1E337B8-525B-4293-ACFB-7B6D648AC115}" type="datetimeFigureOut">
              <a:rPr lang="en-US"/>
              <a:pPr>
                <a:defRPr/>
              </a:pPr>
              <a:t>5/11/2009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E8B6F89-4F36-4677-B6F9-2D89D622284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F35934-2D45-4C4C-81DD-28BB672D8A65}" type="datetimeFigureOut">
              <a:rPr lang="en-US"/>
              <a:pPr>
                <a:defRPr/>
              </a:pPr>
              <a:t>5/11/2009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2DE4AC1-6EB1-44F6-8CB5-73D57A9A051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400C846-EBA8-4E64-B377-449DDFC9EC97}" type="datetimeFigureOut">
              <a:rPr lang="en-US"/>
              <a:pPr>
                <a:defRPr/>
              </a:pPr>
              <a:t>5/11/2009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6C4803-37D5-4C82-9A8C-8F760781EE2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C226178-57D6-471B-BD3E-DF004E03FBA7}" type="datetimeFigureOut">
              <a:rPr lang="en-US"/>
              <a:pPr>
                <a:defRPr/>
              </a:pPr>
              <a:t>5/11/2009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3C25FD8-4BC1-4E84-9218-9D890DA2283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D30263-5B5D-4DE2-ADE8-8D2F6A5E38F7}" type="datetimeFigureOut">
              <a:rPr lang="en-US"/>
              <a:pPr>
                <a:defRPr/>
              </a:pPr>
              <a:t>5/11/2009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7DD5E8A-4AC8-4A2A-B6E7-67E1F9B72D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accent6">
                    <a:lumMod val="40000"/>
                    <a:lumOff val="60000"/>
                  </a:schemeClr>
                </a:solidFill>
                <a:latin typeface="+mn-lt"/>
                <a:cs typeface="+mn-cs"/>
              </a:defRPr>
            </a:lvl1pPr>
          </a:lstStyle>
          <a:p>
            <a:pPr>
              <a:defRPr/>
            </a:pPr>
            <a:fld id="{1C17E851-5D3D-4293-A666-FE9341E8740E}" type="datetimeFigureOut">
              <a:rPr lang="en-US"/>
              <a:pPr>
                <a:defRPr/>
              </a:pPr>
              <a:t>5/11/2009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accent6">
                    <a:lumMod val="40000"/>
                    <a:lumOff val="60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accent6">
                    <a:lumMod val="40000"/>
                    <a:lumOff val="60000"/>
                  </a:schemeClr>
                </a:solidFill>
                <a:latin typeface="+mn-lt"/>
                <a:cs typeface="+mn-cs"/>
              </a:defRPr>
            </a:lvl1pPr>
          </a:lstStyle>
          <a:p>
            <a:pPr>
              <a:defRPr/>
            </a:pPr>
            <a:fld id="{53B5F8BA-0DD2-45F5-AF5C-0BF5EBB1AFE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rgbClr val="93CDDD"/>
          </a:solidFill>
          <a:latin typeface="+mj-lt"/>
          <a:ea typeface="+mj-ea"/>
          <a:cs typeface="+mj-cs"/>
        </a:defRPr>
      </a:lvl1pPr>
      <a:lvl2pPr algn="ctr" rtl="0" eaLnBrk="0" fontAlgn="base" hangingPunct="0">
        <a:spcBef>
          <a:spcPct val="0"/>
        </a:spcBef>
        <a:spcAft>
          <a:spcPct val="0"/>
        </a:spcAft>
        <a:defRPr sz="4400">
          <a:solidFill>
            <a:srgbClr val="93CDDD"/>
          </a:solidFill>
          <a:latin typeface="Franklin Gothic Book" pitchFamily="34" charset="0"/>
        </a:defRPr>
      </a:lvl2pPr>
      <a:lvl3pPr algn="ctr" rtl="0" eaLnBrk="0" fontAlgn="base" hangingPunct="0">
        <a:spcBef>
          <a:spcPct val="0"/>
        </a:spcBef>
        <a:spcAft>
          <a:spcPct val="0"/>
        </a:spcAft>
        <a:defRPr sz="4400">
          <a:solidFill>
            <a:srgbClr val="93CDDD"/>
          </a:solidFill>
          <a:latin typeface="Franklin Gothic Book" pitchFamily="34" charset="0"/>
        </a:defRPr>
      </a:lvl3pPr>
      <a:lvl4pPr algn="ctr" rtl="0" eaLnBrk="0" fontAlgn="base" hangingPunct="0">
        <a:spcBef>
          <a:spcPct val="0"/>
        </a:spcBef>
        <a:spcAft>
          <a:spcPct val="0"/>
        </a:spcAft>
        <a:defRPr sz="4400">
          <a:solidFill>
            <a:srgbClr val="93CDDD"/>
          </a:solidFill>
          <a:latin typeface="Franklin Gothic Book" pitchFamily="34" charset="0"/>
        </a:defRPr>
      </a:lvl4pPr>
      <a:lvl5pPr algn="ctr" rtl="0" eaLnBrk="0" fontAlgn="base" hangingPunct="0">
        <a:spcBef>
          <a:spcPct val="0"/>
        </a:spcBef>
        <a:spcAft>
          <a:spcPct val="0"/>
        </a:spcAft>
        <a:defRPr sz="4400">
          <a:solidFill>
            <a:srgbClr val="93CDDD"/>
          </a:solidFill>
          <a:latin typeface="Franklin Gothic Book" pitchFamily="34" charset="0"/>
        </a:defRPr>
      </a:lvl5pPr>
      <a:lvl6pPr marL="457200" algn="ctr" rtl="0" fontAlgn="base">
        <a:spcBef>
          <a:spcPct val="0"/>
        </a:spcBef>
        <a:spcAft>
          <a:spcPct val="0"/>
        </a:spcAft>
        <a:defRPr sz="4400">
          <a:solidFill>
            <a:srgbClr val="93CDDD"/>
          </a:solidFill>
          <a:latin typeface="Franklin Gothic Book" pitchFamily="34" charset="0"/>
        </a:defRPr>
      </a:lvl6pPr>
      <a:lvl7pPr marL="914400" algn="ctr" rtl="0" fontAlgn="base">
        <a:spcBef>
          <a:spcPct val="0"/>
        </a:spcBef>
        <a:spcAft>
          <a:spcPct val="0"/>
        </a:spcAft>
        <a:defRPr sz="4400">
          <a:solidFill>
            <a:srgbClr val="93CDDD"/>
          </a:solidFill>
          <a:latin typeface="Franklin Gothic Book" pitchFamily="34" charset="0"/>
        </a:defRPr>
      </a:lvl7pPr>
      <a:lvl8pPr marL="1371600" algn="ctr" rtl="0" fontAlgn="base">
        <a:spcBef>
          <a:spcPct val="0"/>
        </a:spcBef>
        <a:spcAft>
          <a:spcPct val="0"/>
        </a:spcAft>
        <a:defRPr sz="4400">
          <a:solidFill>
            <a:srgbClr val="93CDDD"/>
          </a:solidFill>
          <a:latin typeface="Franklin Gothic Book" pitchFamily="34" charset="0"/>
        </a:defRPr>
      </a:lvl8pPr>
      <a:lvl9pPr marL="1828800" algn="ctr" rtl="0" fontAlgn="base">
        <a:spcBef>
          <a:spcPct val="0"/>
        </a:spcBef>
        <a:spcAft>
          <a:spcPct val="0"/>
        </a:spcAft>
        <a:defRPr sz="4400">
          <a:solidFill>
            <a:srgbClr val="93CDDD"/>
          </a:solidFill>
          <a:latin typeface="Franklin Gothic Book"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DCE6F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rgbClr val="DCE6F2"/>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DCE6F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DCE6F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DCE6F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ideo" Target="file:///C:\Documents%20and%20Settings\JBELLAND\My%20Documents\Belland\Chemistry\Thermodynamics\Heat%20Loss%20to%20Space.wm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video" Target="file:///C:\Documents%20and%20Settings\JBELLAND\My%20Documents\Belland\Chemistry\Thermodynamics\C-C-R.wmv"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ideo" Target="file:///C:\Documents%20and%20Settings\JBELLAND\My%20Documents\Belland\Chemistry\Thermodynamics\Ocean%20Currents.wmv"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2"/>
          <p:cNvSpPr txBox="1">
            <a:spLocks noChangeArrowheads="1"/>
          </p:cNvSpPr>
          <p:nvPr/>
        </p:nvSpPr>
        <p:spPr bwMode="auto">
          <a:xfrm>
            <a:off x="0" y="2743200"/>
            <a:ext cx="9144000" cy="1006475"/>
          </a:xfrm>
          <a:prstGeom prst="rect">
            <a:avLst/>
          </a:prstGeom>
          <a:noFill/>
          <a:ln w="9525">
            <a:noFill/>
            <a:miter lim="800000"/>
            <a:headEnd/>
            <a:tailEnd/>
          </a:ln>
        </p:spPr>
        <p:txBody>
          <a:bodyPr>
            <a:spAutoFit/>
          </a:bodyPr>
          <a:lstStyle/>
          <a:p>
            <a:pPr algn="ctr">
              <a:spcBef>
                <a:spcPct val="50000"/>
              </a:spcBef>
            </a:pPr>
            <a:r>
              <a:rPr lang="en-US" sz="6000" b="0"/>
              <a:t>Thermodynamics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2"/>
          <p:cNvSpPr txBox="1">
            <a:spLocks noChangeArrowheads="1"/>
          </p:cNvSpPr>
          <p:nvPr/>
        </p:nvSpPr>
        <p:spPr bwMode="auto">
          <a:xfrm>
            <a:off x="0" y="0"/>
            <a:ext cx="9144000" cy="4967288"/>
          </a:xfrm>
          <a:prstGeom prst="rect">
            <a:avLst/>
          </a:prstGeom>
          <a:noFill/>
          <a:ln w="9525">
            <a:noFill/>
            <a:miter lim="800000"/>
            <a:headEnd/>
            <a:tailEnd/>
          </a:ln>
        </p:spPr>
        <p:txBody>
          <a:bodyPr>
            <a:spAutoFit/>
          </a:bodyPr>
          <a:lstStyle/>
          <a:p>
            <a:pPr>
              <a:spcBef>
                <a:spcPct val="50000"/>
              </a:spcBef>
            </a:pPr>
            <a:r>
              <a:rPr lang="en-US"/>
              <a:t>To measure heat directly, the </a:t>
            </a:r>
            <a:r>
              <a:rPr lang="en-US" u="sng"/>
              <a:t>calorie</a:t>
            </a:r>
            <a:r>
              <a:rPr lang="en-US"/>
              <a:t> (abbreviated cal) was defined as the amount of heat needed to increase the temperature of </a:t>
            </a:r>
            <a:r>
              <a:rPr lang="en-US" u="sng"/>
              <a:t>1</a:t>
            </a:r>
            <a:r>
              <a:rPr lang="en-US"/>
              <a:t> gram (1 milliliter) of water by 1 °C.  </a:t>
            </a:r>
          </a:p>
          <a:p>
            <a:pPr>
              <a:spcBef>
                <a:spcPct val="50000"/>
              </a:spcBef>
            </a:pPr>
            <a:endParaRPr lang="en-US"/>
          </a:p>
          <a:p>
            <a:pPr>
              <a:spcBef>
                <a:spcPct val="50000"/>
              </a:spcBef>
            </a:pPr>
            <a:r>
              <a:rPr lang="en-US"/>
              <a:t>Note that the Calories reported on food wrappers are the measurement for heat to increase the temperature of </a:t>
            </a:r>
            <a:r>
              <a:rPr lang="en-US" u="sng"/>
              <a:t>1000</a:t>
            </a:r>
            <a:r>
              <a:rPr lang="en-US"/>
              <a:t> grams (one liter) of water by 1 °C, in other words a kilocalorie.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2"/>
          <p:cNvSpPr txBox="1">
            <a:spLocks noChangeArrowheads="1"/>
          </p:cNvSpPr>
          <p:nvPr/>
        </p:nvSpPr>
        <p:spPr bwMode="auto">
          <a:xfrm>
            <a:off x="0" y="0"/>
            <a:ext cx="3657600" cy="6915150"/>
          </a:xfrm>
          <a:prstGeom prst="rect">
            <a:avLst/>
          </a:prstGeom>
          <a:noFill/>
          <a:ln w="9525">
            <a:noFill/>
            <a:miter lim="800000"/>
            <a:headEnd/>
            <a:tailEnd/>
          </a:ln>
        </p:spPr>
        <p:txBody>
          <a:bodyPr>
            <a:spAutoFit/>
          </a:bodyPr>
          <a:lstStyle/>
          <a:p>
            <a:pPr>
              <a:spcBef>
                <a:spcPct val="50000"/>
              </a:spcBef>
            </a:pPr>
            <a:r>
              <a:rPr lang="en-US"/>
              <a:t>Drinking a can of Pepsi actually means drinking 150,000 calories!  Keep in mind that a normal person’s diet is probably around 2,000,000 calories per day.  The measurement of how much heat energy can come from food is called </a:t>
            </a:r>
            <a:r>
              <a:rPr lang="en-US" u="sng"/>
              <a:t>calorimetry</a:t>
            </a:r>
            <a:r>
              <a:rPr lang="en-US"/>
              <a:t>.</a:t>
            </a:r>
          </a:p>
        </p:txBody>
      </p:sp>
      <p:pic>
        <p:nvPicPr>
          <p:cNvPr id="23554" name="Picture 3" descr="pepsi_20_oz_nutrition_label_info"/>
          <p:cNvPicPr>
            <a:picLocks noChangeAspect="1" noChangeArrowheads="1"/>
          </p:cNvPicPr>
          <p:nvPr/>
        </p:nvPicPr>
        <p:blipFill>
          <a:blip r:embed="rId2"/>
          <a:srcRect/>
          <a:stretch>
            <a:fillRect/>
          </a:stretch>
        </p:blipFill>
        <p:spPr bwMode="auto">
          <a:xfrm>
            <a:off x="3819525" y="457200"/>
            <a:ext cx="5180013" cy="6248400"/>
          </a:xfrm>
          <a:prstGeom prst="rect">
            <a:avLst/>
          </a:prstGeom>
          <a:noFill/>
          <a:ln w="9525">
            <a:noFill/>
            <a:miter lim="800000"/>
            <a:headEnd/>
            <a:tailEnd/>
          </a:ln>
        </p:spPr>
      </p:pic>
      <p:sp>
        <p:nvSpPr>
          <p:cNvPr id="23555" name="Oval 4"/>
          <p:cNvSpPr>
            <a:spLocks noChangeArrowheads="1"/>
          </p:cNvSpPr>
          <p:nvPr/>
        </p:nvSpPr>
        <p:spPr bwMode="auto">
          <a:xfrm>
            <a:off x="3886200" y="2743200"/>
            <a:ext cx="685800" cy="685800"/>
          </a:xfrm>
          <a:prstGeom prst="ellipse">
            <a:avLst/>
          </a:prstGeom>
          <a:noFill/>
          <a:ln w="76200" algn="ctr">
            <a:solidFill>
              <a:srgbClr val="FF0000"/>
            </a:solidFill>
            <a:round/>
            <a:headEnd/>
            <a:tailEnd/>
          </a:ln>
        </p:spPr>
        <p:txBody>
          <a:bodyPr wrap="none" anchor="ctr"/>
          <a:lstStyle/>
          <a:p>
            <a:pPr algn="ctr"/>
            <a:endParaRPr lang="en-US" sz="1800" b="0">
              <a:solidFill>
                <a:schemeClr val="tx1"/>
              </a:solidFill>
              <a:latin typeface="Arial" charset="0"/>
            </a:endParaRPr>
          </a:p>
        </p:txBody>
      </p:sp>
      <p:sp>
        <p:nvSpPr>
          <p:cNvPr id="23556" name="Line 5"/>
          <p:cNvSpPr>
            <a:spLocks noChangeShapeType="1"/>
          </p:cNvSpPr>
          <p:nvPr/>
        </p:nvSpPr>
        <p:spPr bwMode="auto">
          <a:xfrm>
            <a:off x="4114800" y="1600200"/>
            <a:ext cx="0" cy="914400"/>
          </a:xfrm>
          <a:prstGeom prst="line">
            <a:avLst/>
          </a:prstGeom>
          <a:noFill/>
          <a:ln w="76200">
            <a:solidFill>
              <a:srgbClr val="FF33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0" y="0"/>
            <a:ext cx="9144000" cy="5454650"/>
          </a:xfrm>
          <a:prstGeom prst="rect">
            <a:avLst/>
          </a:prstGeom>
          <a:noFill/>
          <a:ln w="9525">
            <a:noFill/>
            <a:miter lim="800000"/>
            <a:headEnd/>
            <a:tailEnd/>
          </a:ln>
        </p:spPr>
        <p:txBody>
          <a:bodyPr>
            <a:spAutoFit/>
          </a:bodyPr>
          <a:lstStyle/>
          <a:p>
            <a:pPr>
              <a:spcBef>
                <a:spcPct val="50000"/>
              </a:spcBef>
            </a:pPr>
            <a:r>
              <a:rPr lang="en-US"/>
              <a:t>Calories are still used in the nutrition field, but in chemistry we will use the </a:t>
            </a:r>
            <a:r>
              <a:rPr lang="en-US" u="sng"/>
              <a:t>Joule</a:t>
            </a:r>
            <a:r>
              <a:rPr lang="en-US"/>
              <a:t> (abbreviated J).  There are 4.184 Joules in 1 calorie, so Joules can measure energy a little more accurately.  </a:t>
            </a:r>
          </a:p>
          <a:p>
            <a:pPr>
              <a:spcBef>
                <a:spcPct val="50000"/>
              </a:spcBef>
            </a:pPr>
            <a:endParaRPr lang="en-US"/>
          </a:p>
          <a:p>
            <a:pPr>
              <a:spcBef>
                <a:spcPct val="50000"/>
              </a:spcBef>
            </a:pPr>
            <a:r>
              <a:rPr lang="en-US"/>
              <a:t>Both the calorie and Joule are defined using pure water, but only pure water gains and loses heat like pure water.  Everything else in the world gains and loses heat at a different rate – a factor called the </a:t>
            </a:r>
            <a:r>
              <a:rPr lang="en-US" u="sng"/>
              <a:t>specific</a:t>
            </a:r>
            <a:r>
              <a:rPr lang="en-US"/>
              <a:t> </a:t>
            </a:r>
            <a:r>
              <a:rPr lang="en-US" u="sng"/>
              <a:t>heat</a:t>
            </a:r>
            <a:r>
              <a:rPr lang="en-US"/>
              <a:t> (abbreviated c).</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
          <p:cNvSpPr txBox="1">
            <a:spLocks noChangeArrowheads="1"/>
          </p:cNvSpPr>
          <p:nvPr/>
        </p:nvSpPr>
        <p:spPr bwMode="auto">
          <a:xfrm>
            <a:off x="0" y="0"/>
            <a:ext cx="9144000" cy="6429375"/>
          </a:xfrm>
          <a:prstGeom prst="rect">
            <a:avLst/>
          </a:prstGeom>
          <a:noFill/>
          <a:ln w="9525">
            <a:noFill/>
            <a:miter lim="800000"/>
            <a:headEnd/>
            <a:tailEnd/>
          </a:ln>
        </p:spPr>
        <p:txBody>
          <a:bodyPr>
            <a:spAutoFit/>
          </a:bodyPr>
          <a:lstStyle/>
          <a:p>
            <a:pPr>
              <a:spcBef>
                <a:spcPct val="50000"/>
              </a:spcBef>
            </a:pPr>
            <a:r>
              <a:rPr lang="en-US"/>
              <a:t>When a cake has been baked and is removed from the oven it would cause severe burns to touch the </a:t>
            </a:r>
            <a:r>
              <a:rPr lang="en-US" u="sng"/>
              <a:t>metal</a:t>
            </a:r>
            <a:r>
              <a:rPr lang="en-US"/>
              <a:t> pan, but often the top of the cake is touched to test if the cake is ready.  </a:t>
            </a:r>
          </a:p>
          <a:p>
            <a:pPr>
              <a:spcBef>
                <a:spcPct val="50000"/>
              </a:spcBef>
            </a:pPr>
            <a:endParaRPr lang="en-US"/>
          </a:p>
          <a:p>
            <a:pPr>
              <a:spcBef>
                <a:spcPct val="50000"/>
              </a:spcBef>
            </a:pPr>
            <a:r>
              <a:rPr lang="en-US"/>
              <a:t>The metal of the pan has a </a:t>
            </a:r>
            <a:r>
              <a:rPr lang="en-US" u="sng"/>
              <a:t>low</a:t>
            </a:r>
            <a:r>
              <a:rPr lang="en-US"/>
              <a:t> specific heat so it can lose heat quickly (which would be absorbed by your finger) and the cake contains a lot of trapped air and other material with a higher specific heat which lose heat </a:t>
            </a:r>
            <a:r>
              <a:rPr lang="en-US" u="sng"/>
              <a:t>slowly</a:t>
            </a:r>
            <a:r>
              <a:rPr lang="en-US"/>
              <a:t>, allowing more time before your finger has absorbed enough heat to cause a burn.</a:t>
            </a:r>
          </a:p>
        </p:txBody>
      </p:sp>
      <p:pic>
        <p:nvPicPr>
          <p:cNvPr id="25602" name="Picture 3" descr="baked-cake1"/>
          <p:cNvPicPr>
            <a:picLocks noChangeAspect="1" noChangeArrowheads="1"/>
          </p:cNvPicPr>
          <p:nvPr/>
        </p:nvPicPr>
        <p:blipFill>
          <a:blip r:embed="rId2"/>
          <a:srcRect/>
          <a:stretch>
            <a:fillRect/>
          </a:stretch>
        </p:blipFill>
        <p:spPr bwMode="auto">
          <a:xfrm>
            <a:off x="5715000" y="1524000"/>
            <a:ext cx="2286000" cy="1519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a:spLocks noChangeArrowheads="1"/>
          </p:cNvSpPr>
          <p:nvPr/>
        </p:nvSpPr>
        <p:spPr bwMode="auto">
          <a:xfrm>
            <a:off x="0" y="0"/>
            <a:ext cx="9144000" cy="6186488"/>
          </a:xfrm>
          <a:prstGeom prst="rect">
            <a:avLst/>
          </a:prstGeom>
          <a:noFill/>
          <a:ln w="9525">
            <a:noFill/>
            <a:miter lim="800000"/>
            <a:headEnd/>
            <a:tailEnd/>
          </a:ln>
        </p:spPr>
        <p:txBody>
          <a:bodyPr>
            <a:spAutoFit/>
          </a:bodyPr>
          <a:lstStyle/>
          <a:p>
            <a:pPr>
              <a:spcBef>
                <a:spcPct val="50000"/>
              </a:spcBef>
            </a:pPr>
            <a:r>
              <a:rPr lang="en-US"/>
              <a:t>Additionally, the </a:t>
            </a:r>
            <a:r>
              <a:rPr lang="en-US" u="sng"/>
              <a:t>density</a:t>
            </a:r>
            <a:r>
              <a:rPr lang="en-US"/>
              <a:t> of the cake is usually much less than the density of the metal pan, so for the same surface area (the surface area touched by your finger) there are a lot more metal atoms that </a:t>
            </a:r>
          </a:p>
          <a:p>
            <a:pPr>
              <a:spcBef>
                <a:spcPct val="50000"/>
              </a:spcBef>
            </a:pPr>
            <a:endParaRPr lang="en-US"/>
          </a:p>
          <a:p>
            <a:pPr>
              <a:spcBef>
                <a:spcPct val="50000"/>
              </a:spcBef>
            </a:pPr>
            <a:r>
              <a:rPr lang="en-US"/>
              <a:t>could transfer heat energy than cake molecules.  Thus not only does the amount of heat that could be transferred relate to the specific heat, the </a:t>
            </a:r>
            <a:r>
              <a:rPr lang="en-US" u="sng"/>
              <a:t>mass</a:t>
            </a:r>
            <a:r>
              <a:rPr lang="en-US"/>
              <a:t> also has an affect.</a:t>
            </a:r>
          </a:p>
          <a:p>
            <a:pPr>
              <a:spcBef>
                <a:spcPct val="50000"/>
              </a:spcBef>
            </a:pPr>
            <a:r>
              <a:rPr lang="en-US"/>
              <a:t>(Also, metals tend to be good conductors of heat while air is a poor conductor of heat.)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2"/>
          <p:cNvSpPr txBox="1">
            <a:spLocks noChangeArrowheads="1"/>
          </p:cNvSpPr>
          <p:nvPr/>
        </p:nvSpPr>
        <p:spPr bwMode="auto">
          <a:xfrm>
            <a:off x="0" y="0"/>
            <a:ext cx="9144000" cy="5730875"/>
          </a:xfrm>
          <a:prstGeom prst="rect">
            <a:avLst/>
          </a:prstGeom>
          <a:noFill/>
          <a:ln w="9525">
            <a:noFill/>
            <a:miter lim="800000"/>
            <a:headEnd/>
            <a:tailEnd/>
          </a:ln>
        </p:spPr>
        <p:txBody>
          <a:bodyPr>
            <a:spAutoFit/>
          </a:bodyPr>
          <a:lstStyle/>
          <a:p>
            <a:pPr>
              <a:spcBef>
                <a:spcPct val="50000"/>
              </a:spcBef>
            </a:pPr>
            <a:r>
              <a:rPr lang="en-US"/>
              <a:t>In total, to calculate the amount of heat that can be gained or lost by an object the formula is</a:t>
            </a:r>
          </a:p>
          <a:p>
            <a:pPr algn="ctr">
              <a:spcBef>
                <a:spcPct val="50000"/>
              </a:spcBef>
            </a:pPr>
            <a:r>
              <a:rPr lang="en-US"/>
              <a:t>q = m × c × ∆T</a:t>
            </a:r>
          </a:p>
          <a:p>
            <a:pPr algn="ctr">
              <a:spcBef>
                <a:spcPct val="50000"/>
              </a:spcBef>
            </a:pPr>
            <a:endParaRPr lang="en-US"/>
          </a:p>
          <a:p>
            <a:pPr algn="ctr">
              <a:spcBef>
                <a:spcPct val="50000"/>
              </a:spcBef>
            </a:pPr>
            <a:r>
              <a:rPr lang="en-US"/>
              <a:t>q = heat, measured in J</a:t>
            </a:r>
          </a:p>
          <a:p>
            <a:pPr algn="ctr">
              <a:spcBef>
                <a:spcPct val="50000"/>
              </a:spcBef>
            </a:pPr>
            <a:r>
              <a:rPr lang="en-US"/>
              <a:t>m = mass, measured in g</a:t>
            </a:r>
          </a:p>
          <a:p>
            <a:pPr algn="ctr">
              <a:spcBef>
                <a:spcPct val="50000"/>
              </a:spcBef>
            </a:pPr>
            <a:r>
              <a:rPr lang="en-US" sz="2800"/>
              <a:t>c = specific heat, measured in</a:t>
            </a:r>
          </a:p>
          <a:p>
            <a:pPr algn="ctr">
              <a:spcBef>
                <a:spcPct val="50000"/>
              </a:spcBef>
            </a:pPr>
            <a:endParaRPr lang="en-US" sz="2400"/>
          </a:p>
          <a:p>
            <a:pPr algn="ctr">
              <a:spcBef>
                <a:spcPct val="50000"/>
              </a:spcBef>
            </a:pPr>
            <a:r>
              <a:rPr lang="en-US" sz="2400"/>
              <a:t>∆T = Temperature final – Temperature initial, measure in °C</a:t>
            </a:r>
          </a:p>
        </p:txBody>
      </p:sp>
      <p:graphicFrame>
        <p:nvGraphicFramePr>
          <p:cNvPr id="30736" name="Group 16"/>
          <p:cNvGraphicFramePr>
            <a:graphicFrameLocks noGrp="1"/>
          </p:cNvGraphicFramePr>
          <p:nvPr/>
        </p:nvGraphicFramePr>
        <p:xfrm>
          <a:off x="6858000" y="3886200"/>
          <a:ext cx="990600" cy="1036638"/>
        </p:xfrm>
        <a:graphic>
          <a:graphicData uri="http://schemas.openxmlformats.org/drawingml/2006/table">
            <a:tbl>
              <a:tblPr/>
              <a:tblGrid>
                <a:gridCol w="990600"/>
              </a:tblGrid>
              <a:tr h="3683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Times New Roman"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Times New Roman" pitchFamily="18" charset="0"/>
                        </a:rPr>
                        <a:t>g °C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If the object is heating up, then the final temperature is </a:t>
            </a:r>
            <a:r>
              <a:rPr lang="en-US" u="sng"/>
              <a:t>greater</a:t>
            </a:r>
            <a:r>
              <a:rPr lang="en-US"/>
              <a:t> than the initial temperature, so ∆T is </a:t>
            </a:r>
            <a:r>
              <a:rPr lang="en-US" u="sng"/>
              <a:t>positive</a:t>
            </a:r>
            <a:r>
              <a:rPr lang="en-US"/>
              <a:t> and the number for heat is positive.  </a:t>
            </a:r>
          </a:p>
          <a:p>
            <a:pPr>
              <a:spcBef>
                <a:spcPct val="50000"/>
              </a:spcBef>
            </a:pPr>
            <a:endParaRPr lang="en-US"/>
          </a:p>
          <a:p>
            <a:pPr>
              <a:spcBef>
                <a:spcPct val="50000"/>
              </a:spcBef>
            </a:pPr>
            <a:r>
              <a:rPr lang="en-US"/>
              <a:t>If the object is cooling down, then the final temperature is </a:t>
            </a:r>
            <a:r>
              <a:rPr lang="en-US" u="sng"/>
              <a:t>less</a:t>
            </a:r>
            <a:r>
              <a:rPr lang="en-US"/>
              <a:t> than the initial temperature, so ∆T is </a:t>
            </a:r>
            <a:r>
              <a:rPr lang="en-US" u="sng"/>
              <a:t>negative</a:t>
            </a:r>
            <a:r>
              <a:rPr lang="en-US"/>
              <a:t> and the number for heat is negative.</a:t>
            </a:r>
          </a:p>
        </p:txBody>
      </p:sp>
      <p:graphicFrame>
        <p:nvGraphicFramePr>
          <p:cNvPr id="28676" name="Object 4"/>
          <p:cNvGraphicFramePr>
            <a:graphicFrameLocks noChangeAspect="1"/>
          </p:cNvGraphicFramePr>
          <p:nvPr/>
        </p:nvGraphicFramePr>
        <p:xfrm>
          <a:off x="2266950" y="4572000"/>
          <a:ext cx="527050" cy="2057400"/>
        </p:xfrm>
        <a:graphic>
          <a:graphicData uri="http://schemas.openxmlformats.org/presentationml/2006/ole">
            <p:oleObj spid="_x0000_s28676" name="Image" r:id="rId3" imgW="964739" imgH="3771429" progId="PhotoshopElements.Image.2">
              <p:embed/>
            </p:oleObj>
          </a:graphicData>
        </a:graphic>
      </p:graphicFrame>
      <p:graphicFrame>
        <p:nvGraphicFramePr>
          <p:cNvPr id="28677" name="Object 5"/>
          <p:cNvGraphicFramePr>
            <a:graphicFrameLocks noChangeAspect="1"/>
          </p:cNvGraphicFramePr>
          <p:nvPr/>
        </p:nvGraphicFramePr>
        <p:xfrm>
          <a:off x="4572000" y="4572000"/>
          <a:ext cx="527050" cy="2057400"/>
        </p:xfrm>
        <a:graphic>
          <a:graphicData uri="http://schemas.openxmlformats.org/presentationml/2006/ole">
            <p:oleObj spid="_x0000_s28677" name="Image" r:id="rId4" imgW="964739" imgH="3771429" progId="PhotoshopElements.Image.2">
              <p:embed/>
            </p:oleObj>
          </a:graphicData>
        </a:graphic>
      </p:graphicFrame>
      <p:graphicFrame>
        <p:nvGraphicFramePr>
          <p:cNvPr id="28678" name="Object 6"/>
          <p:cNvGraphicFramePr>
            <a:graphicFrameLocks noChangeAspect="1"/>
          </p:cNvGraphicFramePr>
          <p:nvPr/>
        </p:nvGraphicFramePr>
        <p:xfrm>
          <a:off x="7086600" y="4572000"/>
          <a:ext cx="555625" cy="2171700"/>
        </p:xfrm>
        <a:graphic>
          <a:graphicData uri="http://schemas.openxmlformats.org/presentationml/2006/ole">
            <p:oleObj spid="_x0000_s28678" name="Image" r:id="rId5" imgW="964739" imgH="3771429" progId="PhotoshopElements.Image.2">
              <p:embed/>
            </p:oleObj>
          </a:graphicData>
        </a:graphic>
      </p:graphicFrame>
      <p:sp>
        <p:nvSpPr>
          <p:cNvPr id="28680" name="Line 7"/>
          <p:cNvSpPr>
            <a:spLocks noChangeShapeType="1"/>
          </p:cNvSpPr>
          <p:nvPr/>
        </p:nvSpPr>
        <p:spPr bwMode="auto">
          <a:xfrm>
            <a:off x="5486400" y="5486400"/>
            <a:ext cx="1371600" cy="0"/>
          </a:xfrm>
          <a:prstGeom prst="line">
            <a:avLst/>
          </a:prstGeom>
          <a:noFill/>
          <a:ln w="76200">
            <a:solidFill>
              <a:srgbClr val="FFFFCC"/>
            </a:solidFill>
            <a:round/>
            <a:headEnd/>
            <a:tailEnd type="triangle" w="med" len="med"/>
          </a:ln>
        </p:spPr>
        <p:txBody>
          <a:bodyPr/>
          <a:lstStyle/>
          <a:p>
            <a:endParaRPr lang="en-US"/>
          </a:p>
        </p:txBody>
      </p:sp>
      <p:sp>
        <p:nvSpPr>
          <p:cNvPr id="28681" name="Line 8"/>
          <p:cNvSpPr>
            <a:spLocks noChangeShapeType="1"/>
          </p:cNvSpPr>
          <p:nvPr/>
        </p:nvSpPr>
        <p:spPr bwMode="auto">
          <a:xfrm flipH="1">
            <a:off x="2971800" y="5486400"/>
            <a:ext cx="1371600" cy="0"/>
          </a:xfrm>
          <a:prstGeom prst="line">
            <a:avLst/>
          </a:prstGeom>
          <a:noFill/>
          <a:ln w="76200">
            <a:solidFill>
              <a:srgbClr val="FFFFCC"/>
            </a:solidFill>
            <a:round/>
            <a:headEnd/>
            <a:tailEnd type="triangle" w="med" len="med"/>
          </a:ln>
        </p:spPr>
        <p:txBody>
          <a:bodyPr/>
          <a:lstStyle/>
          <a:p>
            <a:endParaRPr lang="en-US"/>
          </a:p>
        </p:txBody>
      </p:sp>
      <p:sp>
        <p:nvSpPr>
          <p:cNvPr id="28682" name="Text Box 9"/>
          <p:cNvSpPr txBox="1">
            <a:spLocks noChangeArrowheads="1"/>
          </p:cNvSpPr>
          <p:nvPr/>
        </p:nvSpPr>
        <p:spPr bwMode="auto">
          <a:xfrm>
            <a:off x="3429000" y="5029200"/>
            <a:ext cx="463550" cy="366713"/>
          </a:xfrm>
          <a:prstGeom prst="rect">
            <a:avLst/>
          </a:prstGeom>
          <a:noFill/>
          <a:ln w="9525">
            <a:noFill/>
            <a:miter lim="800000"/>
            <a:headEnd/>
            <a:tailEnd/>
          </a:ln>
        </p:spPr>
        <p:txBody>
          <a:bodyPr wrap="none">
            <a:spAutoFit/>
          </a:bodyPr>
          <a:lstStyle/>
          <a:p>
            <a:r>
              <a:rPr lang="en-US" sz="1800">
                <a:latin typeface="Arial" charset="0"/>
              </a:rPr>
              <a:t>- q</a:t>
            </a:r>
          </a:p>
        </p:txBody>
      </p:sp>
      <p:sp>
        <p:nvSpPr>
          <p:cNvPr id="28683" name="Text Box 10"/>
          <p:cNvSpPr txBox="1">
            <a:spLocks noChangeArrowheads="1"/>
          </p:cNvSpPr>
          <p:nvPr/>
        </p:nvSpPr>
        <p:spPr bwMode="auto">
          <a:xfrm>
            <a:off x="5943600" y="5029200"/>
            <a:ext cx="520700" cy="366713"/>
          </a:xfrm>
          <a:prstGeom prst="rect">
            <a:avLst/>
          </a:prstGeom>
          <a:noFill/>
          <a:ln w="9525">
            <a:noFill/>
            <a:miter lim="800000"/>
            <a:headEnd/>
            <a:tailEnd/>
          </a:ln>
        </p:spPr>
        <p:txBody>
          <a:bodyPr wrap="none">
            <a:spAutoFit/>
          </a:bodyPr>
          <a:lstStyle/>
          <a:p>
            <a:r>
              <a:rPr lang="en-US" sz="1800">
                <a:latin typeface="Arial" charset="0"/>
              </a:rPr>
              <a:t>+ q</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29698" name="Text Box 2"/>
          <p:cNvSpPr txBox="1">
            <a:spLocks noChangeArrowheads="1"/>
          </p:cNvSpPr>
          <p:nvPr/>
        </p:nvSpPr>
        <p:spPr bwMode="auto">
          <a:xfrm>
            <a:off x="0" y="0"/>
            <a:ext cx="9144000" cy="5945188"/>
          </a:xfrm>
          <a:prstGeom prst="rect">
            <a:avLst/>
          </a:prstGeom>
          <a:noFill/>
          <a:ln w="9525">
            <a:noFill/>
            <a:miter lim="800000"/>
            <a:headEnd/>
            <a:tailEnd/>
          </a:ln>
        </p:spPr>
        <p:txBody>
          <a:bodyPr>
            <a:spAutoFit/>
          </a:bodyPr>
          <a:lstStyle/>
          <a:p>
            <a:pPr>
              <a:spcBef>
                <a:spcPct val="50000"/>
              </a:spcBef>
            </a:pPr>
            <a:r>
              <a:rPr lang="en-US"/>
              <a:t>What is the heat absorbed by 100 g of water to raise it from 25 °C to 75 °C?  The specific heat of water is 4.184 J/g°C.</a:t>
            </a:r>
          </a:p>
          <a:p>
            <a:pPr>
              <a:spcBef>
                <a:spcPct val="50000"/>
              </a:spcBef>
            </a:pPr>
            <a:endParaRPr lang="fr-FR"/>
          </a:p>
          <a:p>
            <a:pPr>
              <a:spcBef>
                <a:spcPct val="50000"/>
              </a:spcBef>
            </a:pPr>
            <a:endParaRPr lang="fr-FR"/>
          </a:p>
          <a:p>
            <a:pPr>
              <a:spcBef>
                <a:spcPct val="50000"/>
              </a:spcBef>
            </a:pPr>
            <a:r>
              <a:rPr lang="fr-FR">
                <a:solidFill>
                  <a:schemeClr val="tx1"/>
                </a:solidFill>
              </a:rPr>
              <a:t>q = m × c × ∆T</a:t>
            </a:r>
          </a:p>
          <a:p>
            <a:pPr>
              <a:spcBef>
                <a:spcPct val="50000"/>
              </a:spcBef>
            </a:pPr>
            <a:r>
              <a:rPr lang="fr-FR">
                <a:solidFill>
                  <a:schemeClr val="tx1"/>
                </a:solidFill>
              </a:rPr>
              <a:t>q = ________ x ________ x (________ - _______)</a:t>
            </a:r>
          </a:p>
          <a:p>
            <a:pPr>
              <a:spcBef>
                <a:spcPct val="50000"/>
              </a:spcBef>
            </a:pPr>
            <a:r>
              <a:rPr lang="fr-FR">
                <a:solidFill>
                  <a:schemeClr val="tx1"/>
                </a:solidFill>
              </a:rPr>
              <a:t>q = _______________</a:t>
            </a:r>
          </a:p>
          <a:p>
            <a:pPr>
              <a:spcBef>
                <a:spcPct val="50000"/>
              </a:spcBef>
            </a:pPr>
            <a:endParaRPr lang="en-US">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30722" name="Text Box 2"/>
          <p:cNvSpPr txBox="1">
            <a:spLocks noChangeArrowheads="1"/>
          </p:cNvSpPr>
          <p:nvPr/>
        </p:nvSpPr>
        <p:spPr bwMode="auto">
          <a:xfrm>
            <a:off x="0" y="0"/>
            <a:ext cx="9144000" cy="5945188"/>
          </a:xfrm>
          <a:prstGeom prst="rect">
            <a:avLst/>
          </a:prstGeom>
          <a:noFill/>
          <a:ln w="9525">
            <a:noFill/>
            <a:miter lim="800000"/>
            <a:headEnd/>
            <a:tailEnd/>
          </a:ln>
        </p:spPr>
        <p:txBody>
          <a:bodyPr>
            <a:spAutoFit/>
          </a:bodyPr>
          <a:lstStyle/>
          <a:p>
            <a:pPr>
              <a:spcBef>
                <a:spcPct val="50000"/>
              </a:spcBef>
            </a:pPr>
            <a:r>
              <a:rPr lang="en-US"/>
              <a:t>What is the heat given off by 100 g of iron to cool from 50 °C to 20 °C?  The specific heat of iron is 0.449 J/g°C.</a:t>
            </a:r>
            <a:endParaRPr lang="fr-FR"/>
          </a:p>
          <a:p>
            <a:pPr>
              <a:spcBef>
                <a:spcPct val="50000"/>
              </a:spcBef>
            </a:pPr>
            <a:endParaRPr lang="fr-FR"/>
          </a:p>
          <a:p>
            <a:pPr>
              <a:spcBef>
                <a:spcPct val="50000"/>
              </a:spcBef>
            </a:pPr>
            <a:endParaRPr lang="fr-FR"/>
          </a:p>
          <a:p>
            <a:pPr>
              <a:spcBef>
                <a:spcPct val="50000"/>
              </a:spcBef>
            </a:pPr>
            <a:r>
              <a:rPr lang="fr-FR">
                <a:solidFill>
                  <a:schemeClr val="tx1"/>
                </a:solidFill>
              </a:rPr>
              <a:t>q = m × c × ∆T</a:t>
            </a:r>
          </a:p>
          <a:p>
            <a:pPr>
              <a:spcBef>
                <a:spcPct val="50000"/>
              </a:spcBef>
            </a:pPr>
            <a:r>
              <a:rPr lang="fr-FR">
                <a:solidFill>
                  <a:schemeClr val="tx1"/>
                </a:solidFill>
              </a:rPr>
              <a:t>q = ________ x ________ x (________ - _______)</a:t>
            </a:r>
          </a:p>
          <a:p>
            <a:pPr>
              <a:spcBef>
                <a:spcPct val="50000"/>
              </a:spcBef>
            </a:pPr>
            <a:r>
              <a:rPr lang="fr-FR">
                <a:solidFill>
                  <a:schemeClr val="tx1"/>
                </a:solidFill>
              </a:rPr>
              <a:t>q = _______________</a:t>
            </a:r>
          </a:p>
          <a:p>
            <a:pPr>
              <a:spcBef>
                <a:spcPct val="50000"/>
              </a:spcBef>
            </a:pPr>
            <a:endParaRPr lang="en-US">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Heat Movement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Energy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Heat Movement</a:t>
            </a:r>
          </a:p>
          <a:p>
            <a:pPr>
              <a:spcBef>
                <a:spcPct val="50000"/>
              </a:spcBef>
            </a:pPr>
            <a:r>
              <a:rPr lang="en-US"/>
              <a:t>The Law of Conservation of Energy reminds us that heat energy cannot just appear out of nowhere and disappear to nowhere, </a:t>
            </a:r>
          </a:p>
          <a:p>
            <a:pPr>
              <a:spcBef>
                <a:spcPct val="50000"/>
              </a:spcBef>
            </a:pPr>
            <a:r>
              <a:rPr lang="en-US"/>
              <a:t>so if an object warms up, then that heat had to be </a:t>
            </a:r>
            <a:r>
              <a:rPr lang="en-US" u="sng"/>
              <a:t>absorbed</a:t>
            </a:r>
            <a:r>
              <a:rPr lang="en-US"/>
              <a:t> from somewhere and if an object cools down, then that heat had to be </a:t>
            </a:r>
            <a:r>
              <a:rPr lang="en-US" u="sng"/>
              <a:t>given off</a:t>
            </a:r>
            <a:r>
              <a:rPr lang="en-US"/>
              <a:t> to something.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In our world ecosystem heat is gained by the sun’s radiation and given off to space at night.  This is why a cloudy night is typically warmer than a clear night – the heat gets trapped in by the clouds.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Heat Loss to Space.wmv">
            <a:hlinkClick r:id="" action="ppaction://media"/>
          </p:cNvPr>
          <p:cNvPicPr>
            <a:picLocks noRot="1" noChangeAspect="1" noChangeArrowheads="1"/>
          </p:cNvPicPr>
          <p:nvPr>
            <a:videoFile r:link="rId1"/>
          </p:nvPr>
        </p:nvPicPr>
        <p:blipFill>
          <a:blip r:embed="rId3"/>
          <a:srcRect/>
          <a:stretch>
            <a:fillRect/>
          </a:stretch>
        </p:blipFill>
        <p:spPr bwMode="auto">
          <a:xfrm>
            <a:off x="1524000" y="1143000"/>
            <a:ext cx="6096000" cy="4572000"/>
          </a:xfrm>
          <a:prstGeom prst="rect">
            <a:avLst/>
          </a:prstGeom>
          <a:noFill/>
          <a:ln w="9525">
            <a:noFill/>
            <a:miter lim="800000"/>
            <a:headEnd/>
            <a:tailEnd/>
          </a:ln>
        </p:spPr>
      </p:pic>
    </p:spTree>
  </p:cSld>
  <p:clrMapOvr>
    <a:masterClrMapping/>
  </p:clrMapOvr>
  <p:transition advClick="0" advTm="3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033" fill="hold"/>
                                        <p:tgtEl>
                                          <p:spTgt spid="34819"/>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100000">
                <p:cTn id="7" fill="hold" display="0">
                  <p:stCondLst>
                    <p:cond delay="indefinite"/>
                  </p:stCondLst>
                  <p:endCondLst>
                    <p:cond evt="onNext" delay="0">
                      <p:tgtEl>
                        <p:sldTgt/>
                      </p:tgtEl>
                    </p:cond>
                    <p:cond evt="onPrev" delay="0">
                      <p:tgtEl>
                        <p:sldTgt/>
                      </p:tgtEl>
                    </p:cond>
                  </p:endCondLst>
                </p:cTn>
                <p:tgtEl>
                  <p:spTgt spid="34819"/>
                </p:tgtEl>
              </p:cMediaNode>
            </p:video>
            <p:seq concurrent="1" nextAc="seek">
              <p:cTn id="8" restart="whenNotActive" fill="hold" evtFilter="cancelBubble" nodeType="interactiveSeq">
                <p:stCondLst>
                  <p:cond evt="onClick" delay="0">
                    <p:tgtEl>
                      <p:spTgt spid="3481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4819"/>
                                        </p:tgtEl>
                                      </p:cBhvr>
                                    </p:cmd>
                                  </p:childTnLst>
                                </p:cTn>
                              </p:par>
                            </p:childTnLst>
                          </p:cTn>
                        </p:par>
                      </p:childTnLst>
                    </p:cTn>
                  </p:par>
                </p:childTnLst>
              </p:cTn>
              <p:nextCondLst>
                <p:cond evt="onClick" delay="0">
                  <p:tgtEl>
                    <p:spTgt spid="34819"/>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2"/>
          <p:cNvSpPr txBox="1">
            <a:spLocks noChangeArrowheads="1"/>
          </p:cNvSpPr>
          <p:nvPr/>
        </p:nvSpPr>
        <p:spPr bwMode="auto">
          <a:xfrm>
            <a:off x="0" y="0"/>
            <a:ext cx="9144000" cy="1066800"/>
          </a:xfrm>
          <a:prstGeom prst="rect">
            <a:avLst/>
          </a:prstGeom>
          <a:noFill/>
          <a:ln w="9525">
            <a:noFill/>
            <a:miter lim="800000"/>
            <a:headEnd/>
            <a:tailEnd/>
          </a:ln>
        </p:spPr>
        <p:txBody>
          <a:bodyPr>
            <a:spAutoFit/>
          </a:bodyPr>
          <a:lstStyle/>
          <a:p>
            <a:pPr>
              <a:spcBef>
                <a:spcPct val="50000"/>
              </a:spcBef>
            </a:pPr>
            <a:r>
              <a:rPr lang="en-US"/>
              <a:t>Heat can </a:t>
            </a:r>
            <a:r>
              <a:rPr lang="en-US" u="sng"/>
              <a:t>move</a:t>
            </a:r>
            <a:r>
              <a:rPr lang="en-US"/>
              <a:t> from one object to another by three ways:  convection, conduction, and radiation.</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C-C-R.wmv">
            <a:hlinkClick r:id="" action="ppaction://media"/>
          </p:cNvPr>
          <p:cNvPicPr>
            <a:picLocks noRot="1" noChangeAspect="1" noChangeArrowheads="1"/>
          </p:cNvPicPr>
          <p:nvPr>
            <a:videoFile r:link="rId1"/>
          </p:nvPr>
        </p:nvPicPr>
        <p:blipFill>
          <a:blip r:embed="rId3"/>
          <a:srcRect/>
          <a:stretch>
            <a:fillRect/>
          </a:stretch>
        </p:blipFill>
        <p:spPr bwMode="auto">
          <a:xfrm>
            <a:off x="1524000" y="1143000"/>
            <a:ext cx="6096000" cy="4572000"/>
          </a:xfrm>
          <a:prstGeom prst="rect">
            <a:avLst/>
          </a:prstGeom>
          <a:noFill/>
          <a:ln w="9525">
            <a:noFill/>
            <a:miter lim="800000"/>
            <a:headEnd/>
            <a:tailEnd/>
          </a:ln>
        </p:spPr>
      </p:pic>
    </p:spTree>
  </p:cSld>
  <p:clrMapOvr>
    <a:masterClrMapping/>
  </p:clrMapOvr>
  <p:transition advClick="0"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017" fill="hold"/>
                                        <p:tgtEl>
                                          <p:spTgt spid="36867"/>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90000">
                <p:cTn id="7" fill="hold" display="0">
                  <p:stCondLst>
                    <p:cond delay="indefinite"/>
                  </p:stCondLst>
                  <p:endCondLst>
                    <p:cond evt="onNext" delay="0">
                      <p:tgtEl>
                        <p:sldTgt/>
                      </p:tgtEl>
                    </p:cond>
                    <p:cond evt="onPrev" delay="0">
                      <p:tgtEl>
                        <p:sldTgt/>
                      </p:tgtEl>
                    </p:cond>
                  </p:endCondLst>
                </p:cTn>
                <p:tgtEl>
                  <p:spTgt spid="36867"/>
                </p:tgtEl>
              </p:cMediaNode>
            </p:video>
            <p:seq concurrent="1" nextAc="seek">
              <p:cTn id="8" restart="whenNotActive" fill="hold" evtFilter="cancelBubble" nodeType="interactiveSeq">
                <p:stCondLst>
                  <p:cond evt="onClick" delay="0">
                    <p:tgtEl>
                      <p:spTgt spid="3686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6867"/>
                                        </p:tgtEl>
                                      </p:cBhvr>
                                    </p:cmd>
                                  </p:childTnLst>
                                </p:cTn>
                              </p:par>
                            </p:childTnLst>
                          </p:cTn>
                        </p:par>
                      </p:childTnLst>
                    </p:cTn>
                  </p:par>
                </p:childTnLst>
              </p:cTn>
              <p:nextCondLst>
                <p:cond evt="onClick" delay="0">
                  <p:tgtEl>
                    <p:spTgt spid="36867"/>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It was already mentioned how the energy from the sun reaches earth by </a:t>
            </a:r>
            <a:r>
              <a:rPr lang="en-US" u="sng"/>
              <a:t>radiation</a:t>
            </a:r>
            <a:r>
              <a:rPr lang="en-US"/>
              <a:t>, but radiant heat energy is the movement of heat by electromagnetic waves.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2"/>
          <p:cNvSpPr txBox="1">
            <a:spLocks noChangeArrowheads="1"/>
          </p:cNvSpPr>
          <p:nvPr/>
        </p:nvSpPr>
        <p:spPr bwMode="auto">
          <a:xfrm>
            <a:off x="0" y="0"/>
            <a:ext cx="9144000" cy="3505200"/>
          </a:xfrm>
          <a:prstGeom prst="rect">
            <a:avLst/>
          </a:prstGeom>
          <a:noFill/>
          <a:ln w="9525">
            <a:noFill/>
            <a:miter lim="800000"/>
            <a:headEnd/>
            <a:tailEnd/>
          </a:ln>
        </p:spPr>
        <p:txBody>
          <a:bodyPr>
            <a:spAutoFit/>
          </a:bodyPr>
          <a:lstStyle/>
          <a:p>
            <a:pPr>
              <a:spcBef>
                <a:spcPct val="50000"/>
              </a:spcBef>
            </a:pPr>
            <a:r>
              <a:rPr lang="en-US"/>
              <a:t>The </a:t>
            </a:r>
            <a:r>
              <a:rPr lang="en-US" u="sng"/>
              <a:t>infrared</a:t>
            </a:r>
            <a:r>
              <a:rPr lang="en-US"/>
              <a:t> portion of the electromagnetic spectrum is the “heat” form of radiation.  Other examples of radiation are the heat from a fire, non-fluorescent lightbulbs, and the coil in an electric </a:t>
            </a:r>
          </a:p>
          <a:p>
            <a:pPr>
              <a:spcBef>
                <a:spcPct val="50000"/>
              </a:spcBef>
            </a:pPr>
            <a:endParaRPr lang="en-US"/>
          </a:p>
          <a:p>
            <a:pPr>
              <a:spcBef>
                <a:spcPct val="50000"/>
              </a:spcBef>
            </a:pPr>
            <a:r>
              <a:rPr lang="en-US"/>
              <a:t>oven that heats up to cook the food.</a:t>
            </a:r>
          </a:p>
        </p:txBody>
      </p:sp>
      <p:pic>
        <p:nvPicPr>
          <p:cNvPr id="38914" name="Picture 3"/>
          <p:cNvPicPr>
            <a:picLocks noChangeAspect="1" noChangeArrowheads="1"/>
          </p:cNvPicPr>
          <p:nvPr/>
        </p:nvPicPr>
        <p:blipFill>
          <a:blip r:embed="rId2"/>
          <a:srcRect/>
          <a:stretch>
            <a:fillRect/>
          </a:stretch>
        </p:blipFill>
        <p:spPr bwMode="auto">
          <a:xfrm>
            <a:off x="228600" y="3779838"/>
            <a:ext cx="8915400" cy="3078162"/>
          </a:xfrm>
          <a:prstGeom prst="rect">
            <a:avLst/>
          </a:prstGeom>
          <a:noFill/>
          <a:ln w="9525">
            <a:noFill/>
            <a:miter lim="800000"/>
            <a:headEnd/>
            <a:tailEnd/>
          </a:ln>
        </p:spPr>
      </p:pic>
      <p:sp>
        <p:nvSpPr>
          <p:cNvPr id="38915" name="Oval 5"/>
          <p:cNvSpPr>
            <a:spLocks noChangeArrowheads="1"/>
          </p:cNvSpPr>
          <p:nvPr/>
        </p:nvSpPr>
        <p:spPr bwMode="auto">
          <a:xfrm>
            <a:off x="3657600" y="3429000"/>
            <a:ext cx="2286000" cy="1143000"/>
          </a:xfrm>
          <a:prstGeom prst="ellipse">
            <a:avLst/>
          </a:prstGeom>
          <a:noFill/>
          <a:ln w="76200">
            <a:solidFill>
              <a:srgbClr val="FF0000"/>
            </a:solidFill>
            <a:round/>
            <a:headEnd/>
            <a:tailEnd/>
          </a:ln>
        </p:spPr>
        <p:txBody>
          <a:bodyPr wrap="none" anchor="ctr"/>
          <a:lstStyle/>
          <a:p>
            <a:pPr>
              <a:spcBef>
                <a:spcPct val="50000"/>
              </a:spcBef>
            </a:pP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2"/>
          <p:cNvSpPr txBox="1">
            <a:spLocks noChangeArrowheads="1"/>
          </p:cNvSpPr>
          <p:nvPr/>
        </p:nvSpPr>
        <p:spPr bwMode="auto">
          <a:xfrm>
            <a:off x="0" y="0"/>
            <a:ext cx="9144000" cy="4967288"/>
          </a:xfrm>
          <a:prstGeom prst="rect">
            <a:avLst/>
          </a:prstGeom>
          <a:noFill/>
          <a:ln w="9525">
            <a:noFill/>
            <a:miter lim="800000"/>
            <a:headEnd/>
            <a:tailEnd/>
          </a:ln>
        </p:spPr>
        <p:txBody>
          <a:bodyPr>
            <a:spAutoFit/>
          </a:bodyPr>
          <a:lstStyle/>
          <a:p>
            <a:pPr>
              <a:spcBef>
                <a:spcPct val="50000"/>
              </a:spcBef>
            </a:pPr>
            <a:r>
              <a:rPr lang="en-US" u="sng"/>
              <a:t>Convection</a:t>
            </a:r>
            <a:r>
              <a:rPr lang="en-US"/>
              <a:t> is the movement of heat by circulating materials, so anything that is a </a:t>
            </a:r>
            <a:r>
              <a:rPr lang="en-US" u="sng"/>
              <a:t>fluid</a:t>
            </a:r>
            <a:r>
              <a:rPr lang="en-US"/>
              <a:t> (gases and liquids) can move heat by convection, often called convection currents.  </a:t>
            </a:r>
          </a:p>
          <a:p>
            <a:pPr>
              <a:spcBef>
                <a:spcPct val="50000"/>
              </a:spcBef>
            </a:pPr>
            <a:endParaRPr lang="en-US"/>
          </a:p>
          <a:p>
            <a:pPr>
              <a:spcBef>
                <a:spcPct val="50000"/>
              </a:spcBef>
            </a:pPr>
            <a:r>
              <a:rPr lang="en-US"/>
              <a:t>Examples of convection include most air-conditioning systems, the ocean </a:t>
            </a:r>
            <a:r>
              <a:rPr lang="en-US" u="sng"/>
              <a:t>currents</a:t>
            </a:r>
            <a:r>
              <a:rPr lang="en-US"/>
              <a:t>, and even the warm and cold “</a:t>
            </a:r>
            <a:r>
              <a:rPr lang="en-US" u="sng"/>
              <a:t>fronts</a:t>
            </a:r>
            <a:r>
              <a:rPr lang="en-US"/>
              <a:t>” the weather-person talks about on the news.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Ocean Currents.wmv">
            <a:hlinkClick r:id="" action="ppaction://media"/>
          </p:cNvPr>
          <p:cNvPicPr>
            <a:picLocks noRot="1" noChangeAspect="1" noChangeArrowheads="1"/>
          </p:cNvPicPr>
          <p:nvPr>
            <a:videoFile r:link="rId1"/>
          </p:nvPr>
        </p:nvPicPr>
        <p:blipFill>
          <a:blip r:embed="rId3"/>
          <a:srcRect/>
          <a:stretch>
            <a:fillRect/>
          </a:stretch>
        </p:blipFill>
        <p:spPr bwMode="auto">
          <a:xfrm>
            <a:off x="1524000" y="1143000"/>
            <a:ext cx="6096000" cy="4572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09" fill="hold"/>
                                        <p:tgtEl>
                                          <p:spTgt spid="4096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100000">
                <p:cTn id="7" fill="hold" display="0">
                  <p:stCondLst>
                    <p:cond delay="indefinite"/>
                  </p:stCondLst>
                  <p:endCondLst>
                    <p:cond evt="onNext" delay="0">
                      <p:tgtEl>
                        <p:sldTgt/>
                      </p:tgtEl>
                    </p:cond>
                    <p:cond evt="onPrev" delay="0">
                      <p:tgtEl>
                        <p:sldTgt/>
                      </p:tgtEl>
                    </p:cond>
                  </p:endCondLst>
                </p:cTn>
                <p:tgtEl>
                  <p:spTgt spid="40963"/>
                </p:tgtEl>
              </p:cMediaNode>
            </p:video>
            <p:seq concurrent="1" nextAc="seek">
              <p:cTn id="8" restart="whenNotActive" fill="hold" evtFilter="cancelBubble" nodeType="interactiveSeq">
                <p:stCondLst>
                  <p:cond evt="onClick" delay="0">
                    <p:tgtEl>
                      <p:spTgt spid="4096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0963"/>
                                        </p:tgtEl>
                                      </p:cBhvr>
                                    </p:cmd>
                                  </p:childTnLst>
                                </p:cTn>
                              </p:par>
                            </p:childTnLst>
                          </p:cTn>
                        </p:par>
                      </p:childTnLst>
                    </p:cTn>
                  </p:par>
                </p:childTnLst>
              </p:cTn>
              <p:nextCondLst>
                <p:cond evt="onClick" delay="0">
                  <p:tgtEl>
                    <p:spTgt spid="40963"/>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2"/>
          <p:cNvSpPr txBox="1">
            <a:spLocks noChangeArrowheads="1"/>
          </p:cNvSpPr>
          <p:nvPr/>
        </p:nvSpPr>
        <p:spPr bwMode="auto">
          <a:xfrm>
            <a:off x="0" y="0"/>
            <a:ext cx="9144000" cy="6429375"/>
          </a:xfrm>
          <a:prstGeom prst="rect">
            <a:avLst/>
          </a:prstGeom>
          <a:noFill/>
          <a:ln w="9525">
            <a:noFill/>
            <a:miter lim="800000"/>
            <a:headEnd/>
            <a:tailEnd/>
          </a:ln>
        </p:spPr>
        <p:txBody>
          <a:bodyPr>
            <a:spAutoFit/>
          </a:bodyPr>
          <a:lstStyle/>
          <a:p>
            <a:pPr>
              <a:spcBef>
                <a:spcPct val="50000"/>
              </a:spcBef>
            </a:pPr>
            <a:r>
              <a:rPr lang="en-US" u="sng"/>
              <a:t>Conduction</a:t>
            </a:r>
            <a:r>
              <a:rPr lang="en-US"/>
              <a:t> is the movement of heat between objects that are touching.  This is the most common form of heat movement when </a:t>
            </a:r>
            <a:r>
              <a:rPr lang="en-US" u="sng"/>
              <a:t>cooking</a:t>
            </a:r>
            <a:r>
              <a:rPr lang="en-US"/>
              <a:t>.  The food touches a pan that is touching a burner, </a:t>
            </a:r>
          </a:p>
          <a:p>
            <a:pPr>
              <a:spcBef>
                <a:spcPct val="50000"/>
              </a:spcBef>
            </a:pPr>
            <a:endParaRPr lang="en-US"/>
          </a:p>
          <a:p>
            <a:pPr>
              <a:spcBef>
                <a:spcPct val="50000"/>
              </a:spcBef>
            </a:pPr>
            <a:r>
              <a:rPr lang="en-US"/>
              <a:t>and as the pan absorbs heat from burner the food absorbs heat from the pan.  When you touch a hot pan heat moves from the pan into your hand and gives you a burn.  Often the lasting effects of a burn can be minimized if you can quickly get the heat to move out of your hand by running </a:t>
            </a:r>
            <a:r>
              <a:rPr lang="en-US" u="sng"/>
              <a:t>cold</a:t>
            </a:r>
            <a:r>
              <a:rPr lang="en-US"/>
              <a:t> water over your hand for a long time.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Energy in general is the ability to cause a </a:t>
            </a:r>
            <a:r>
              <a:rPr lang="en-US" u="sng"/>
              <a:t>change</a:t>
            </a:r>
            <a:r>
              <a:rPr lang="en-US"/>
              <a:t>.  In chemistry, energy can do </a:t>
            </a:r>
            <a:r>
              <a:rPr lang="en-US" u="sng"/>
              <a:t>work</a:t>
            </a:r>
            <a:r>
              <a:rPr lang="en-US"/>
              <a:t> or produce </a:t>
            </a:r>
            <a:r>
              <a:rPr lang="en-US" u="sng"/>
              <a:t>heat</a:t>
            </a:r>
            <a:r>
              <a:rPr lang="en-US"/>
              <a:t>.  Energy is typically divided into two types: </a:t>
            </a:r>
            <a:r>
              <a:rPr lang="en-US" u="sng"/>
              <a:t>potential</a:t>
            </a:r>
            <a:r>
              <a:rPr lang="en-US"/>
              <a:t> energy and </a:t>
            </a:r>
            <a:r>
              <a:rPr lang="en-US" u="sng"/>
              <a:t>kinetic</a:t>
            </a:r>
            <a:r>
              <a:rPr lang="en-US"/>
              <a:t> energy.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2"/>
          <p:cNvSpPr txBox="1">
            <a:spLocks noChangeArrowheads="1"/>
          </p:cNvSpPr>
          <p:nvPr/>
        </p:nvSpPr>
        <p:spPr bwMode="auto">
          <a:xfrm>
            <a:off x="0" y="0"/>
            <a:ext cx="9144000" cy="5454650"/>
          </a:xfrm>
          <a:prstGeom prst="rect">
            <a:avLst/>
          </a:prstGeom>
          <a:noFill/>
          <a:ln w="9525">
            <a:noFill/>
            <a:miter lim="800000"/>
            <a:headEnd/>
            <a:tailEnd/>
          </a:ln>
        </p:spPr>
        <p:txBody>
          <a:bodyPr>
            <a:spAutoFit/>
          </a:bodyPr>
          <a:lstStyle/>
          <a:p>
            <a:pPr>
              <a:spcBef>
                <a:spcPct val="50000"/>
              </a:spcBef>
            </a:pPr>
            <a:r>
              <a:rPr lang="en-US"/>
              <a:t>Regardless of the method of heat transfer, heat energy will always </a:t>
            </a:r>
            <a:r>
              <a:rPr lang="en-US" u="sng"/>
              <a:t>naturally</a:t>
            </a:r>
            <a:r>
              <a:rPr lang="en-US"/>
              <a:t> move from an object with higher heat to an object with lower heat.  Also, the Law of Conservation of Energy tells us that the </a:t>
            </a:r>
          </a:p>
          <a:p>
            <a:pPr>
              <a:spcBef>
                <a:spcPct val="50000"/>
              </a:spcBef>
            </a:pPr>
            <a:endParaRPr lang="en-US"/>
          </a:p>
          <a:p>
            <a:pPr>
              <a:spcBef>
                <a:spcPct val="50000"/>
              </a:spcBef>
            </a:pPr>
            <a:r>
              <a:rPr lang="en-US"/>
              <a:t>amount of heat </a:t>
            </a:r>
            <a:r>
              <a:rPr lang="en-US" u="sng"/>
              <a:t>lost</a:t>
            </a:r>
            <a:r>
              <a:rPr lang="en-US"/>
              <a:t> by the hot object must be equal to the amount of heat </a:t>
            </a:r>
            <a:r>
              <a:rPr lang="en-US" u="sng"/>
              <a:t>gained</a:t>
            </a:r>
            <a:r>
              <a:rPr lang="en-US"/>
              <a:t> by the cold object.  As heat lost is a negative number, we will need to add a negative sign to the lost heat number so that it matches the gained heat number.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2"/>
          <p:cNvSpPr txBox="1">
            <a:spLocks noChangeArrowheads="1"/>
          </p:cNvSpPr>
          <p:nvPr/>
        </p:nvSpPr>
        <p:spPr bwMode="auto">
          <a:xfrm>
            <a:off x="0" y="0"/>
            <a:ext cx="9144000" cy="5702300"/>
          </a:xfrm>
          <a:prstGeom prst="rect">
            <a:avLst/>
          </a:prstGeom>
          <a:noFill/>
          <a:ln w="9525">
            <a:noFill/>
            <a:miter lim="800000"/>
            <a:headEnd/>
            <a:tailEnd/>
          </a:ln>
        </p:spPr>
        <p:txBody>
          <a:bodyPr>
            <a:spAutoFit/>
          </a:bodyPr>
          <a:lstStyle/>
          <a:p>
            <a:pPr>
              <a:spcBef>
                <a:spcPct val="50000"/>
              </a:spcBef>
            </a:pPr>
            <a:r>
              <a:rPr lang="en-US"/>
              <a:t>Hot becomes cold, and cold becomes hot.</a:t>
            </a:r>
          </a:p>
          <a:p>
            <a:pPr>
              <a:spcBef>
                <a:spcPct val="50000"/>
              </a:spcBef>
            </a:pPr>
            <a:endParaRPr lang="en-US"/>
          </a:p>
          <a:p>
            <a:pPr>
              <a:spcBef>
                <a:spcPct val="50000"/>
              </a:spcBef>
            </a:pPr>
            <a:endParaRPr lang="en-US"/>
          </a:p>
          <a:p>
            <a:pPr>
              <a:spcBef>
                <a:spcPct val="50000"/>
              </a:spcBef>
            </a:pPr>
            <a:endParaRPr lang="en-US"/>
          </a:p>
          <a:p>
            <a:pPr algn="ctr">
              <a:spcBef>
                <a:spcPct val="50000"/>
              </a:spcBef>
            </a:pPr>
            <a:r>
              <a:rPr lang="en-US"/>
              <a:t>- q</a:t>
            </a:r>
            <a:r>
              <a:rPr lang="en-US" baseline="-25000"/>
              <a:t>lost</a:t>
            </a:r>
            <a:r>
              <a:rPr lang="en-US"/>
              <a:t> = q</a:t>
            </a:r>
            <a:r>
              <a:rPr lang="en-US" baseline="-25000"/>
              <a:t>gained</a:t>
            </a:r>
          </a:p>
          <a:p>
            <a:pPr algn="ctr">
              <a:spcBef>
                <a:spcPct val="50000"/>
              </a:spcBef>
            </a:pPr>
            <a:r>
              <a:rPr lang="en-US"/>
              <a:t>so</a:t>
            </a:r>
          </a:p>
          <a:p>
            <a:pPr algn="ctr">
              <a:spcBef>
                <a:spcPct val="50000"/>
              </a:spcBef>
            </a:pPr>
            <a:r>
              <a:rPr lang="en-US"/>
              <a:t>- (m</a:t>
            </a:r>
            <a:r>
              <a:rPr lang="en-US" baseline="-25000"/>
              <a:t>lost </a:t>
            </a:r>
            <a:r>
              <a:rPr lang="en-US"/>
              <a:t>× c</a:t>
            </a:r>
            <a:r>
              <a:rPr lang="en-US" baseline="-25000"/>
              <a:t>lost</a:t>
            </a:r>
            <a:r>
              <a:rPr lang="en-US"/>
              <a:t> × ∆T</a:t>
            </a:r>
            <a:r>
              <a:rPr lang="en-US" baseline="-25000"/>
              <a:t>lost</a:t>
            </a:r>
            <a:r>
              <a:rPr lang="en-US"/>
              <a:t> ) = m</a:t>
            </a:r>
            <a:r>
              <a:rPr lang="en-US" baseline="-25000"/>
              <a:t>gained</a:t>
            </a:r>
            <a:r>
              <a:rPr lang="en-US"/>
              <a:t> × c</a:t>
            </a:r>
            <a:r>
              <a:rPr lang="en-US" baseline="-25000"/>
              <a:t>gained</a:t>
            </a:r>
            <a:r>
              <a:rPr lang="en-US"/>
              <a:t> × ∆T</a:t>
            </a:r>
            <a:r>
              <a:rPr lang="en-US" baseline="-25000"/>
              <a:t>gained</a:t>
            </a:r>
          </a:p>
          <a:p>
            <a:pPr>
              <a:spcBef>
                <a:spcPct val="50000"/>
              </a:spcBef>
            </a:pP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Phases and Changes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2"/>
          <p:cNvSpPr txBox="1">
            <a:spLocks noChangeArrowheads="1"/>
          </p:cNvSpPr>
          <p:nvPr/>
        </p:nvSpPr>
        <p:spPr bwMode="auto">
          <a:xfrm>
            <a:off x="0" y="0"/>
            <a:ext cx="9144000" cy="6429375"/>
          </a:xfrm>
          <a:prstGeom prst="rect">
            <a:avLst/>
          </a:prstGeom>
          <a:noFill/>
          <a:ln w="9525">
            <a:noFill/>
            <a:miter lim="800000"/>
            <a:headEnd/>
            <a:tailEnd/>
          </a:ln>
        </p:spPr>
        <p:txBody>
          <a:bodyPr>
            <a:spAutoFit/>
          </a:bodyPr>
          <a:lstStyle/>
          <a:p>
            <a:pPr>
              <a:spcBef>
                <a:spcPct val="50000"/>
              </a:spcBef>
            </a:pPr>
            <a:r>
              <a:rPr lang="en-US"/>
              <a:t>Sometimes when an object gains or loses heat, it is not just the temperature that changes but it could be that the </a:t>
            </a:r>
            <a:r>
              <a:rPr lang="en-US" u="sng"/>
              <a:t>phase</a:t>
            </a:r>
            <a:r>
              <a:rPr lang="en-US"/>
              <a:t> of the object changes.  The phases we are concerned with are solid, liquid, and gas</a:t>
            </a:r>
          </a:p>
          <a:p>
            <a:pPr>
              <a:spcBef>
                <a:spcPct val="50000"/>
              </a:spcBef>
            </a:pPr>
            <a:endParaRPr lang="en-US"/>
          </a:p>
          <a:p>
            <a:pPr>
              <a:spcBef>
                <a:spcPct val="50000"/>
              </a:spcBef>
            </a:pPr>
            <a:r>
              <a:rPr lang="en-US"/>
              <a:t> (vapor) - which are sometimes called the states of matter.  The phase that an object currently exists in depends on how much </a:t>
            </a:r>
            <a:r>
              <a:rPr lang="en-US" u="sng"/>
              <a:t>heat</a:t>
            </a:r>
            <a:r>
              <a:rPr lang="en-US"/>
              <a:t> energy is in the object, often measured by the temperature.  Thus the </a:t>
            </a:r>
            <a:r>
              <a:rPr lang="en-US" u="sng"/>
              <a:t>solid</a:t>
            </a:r>
            <a:r>
              <a:rPr lang="en-US"/>
              <a:t> form of any object is going to have lower temperature than the </a:t>
            </a:r>
            <a:r>
              <a:rPr lang="en-US" u="sng"/>
              <a:t>liquid</a:t>
            </a:r>
            <a:r>
              <a:rPr lang="en-US"/>
              <a:t> form, which will have lower temperature than the gas (vapor) form.</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2"/>
          <p:cNvSpPr txBox="1">
            <a:spLocks noChangeArrowheads="1"/>
          </p:cNvSpPr>
          <p:nvPr/>
        </p:nvSpPr>
        <p:spPr bwMode="auto">
          <a:xfrm>
            <a:off x="0" y="0"/>
            <a:ext cx="9144000" cy="5454650"/>
          </a:xfrm>
          <a:prstGeom prst="rect">
            <a:avLst/>
          </a:prstGeom>
          <a:noFill/>
          <a:ln w="9525">
            <a:noFill/>
            <a:miter lim="800000"/>
            <a:headEnd/>
            <a:tailEnd/>
          </a:ln>
        </p:spPr>
        <p:txBody>
          <a:bodyPr>
            <a:spAutoFit/>
          </a:bodyPr>
          <a:lstStyle/>
          <a:p>
            <a:pPr>
              <a:spcBef>
                <a:spcPct val="50000"/>
              </a:spcBef>
            </a:pPr>
            <a:r>
              <a:rPr lang="en-US"/>
              <a:t>Phase </a:t>
            </a:r>
            <a:r>
              <a:rPr lang="en-US" u="sng"/>
              <a:t>changes</a:t>
            </a:r>
            <a:r>
              <a:rPr lang="en-US"/>
              <a:t> occur when sufficient heat energy is added or removed to change the object’s phase.  </a:t>
            </a:r>
            <a:r>
              <a:rPr lang="en-US" u="sng"/>
              <a:t>Melting</a:t>
            </a:r>
            <a:r>
              <a:rPr lang="en-US"/>
              <a:t> is the solid phase changing to the liquid phase, and </a:t>
            </a:r>
            <a:r>
              <a:rPr lang="en-US" u="sng"/>
              <a:t>freezing</a:t>
            </a:r>
            <a:r>
              <a:rPr lang="en-US"/>
              <a:t> is the liquid phase turning to a </a:t>
            </a:r>
          </a:p>
          <a:p>
            <a:pPr>
              <a:spcBef>
                <a:spcPct val="50000"/>
              </a:spcBef>
            </a:pPr>
            <a:endParaRPr lang="en-US"/>
          </a:p>
          <a:p>
            <a:pPr>
              <a:spcBef>
                <a:spcPct val="50000"/>
              </a:spcBef>
            </a:pPr>
            <a:r>
              <a:rPr lang="en-US"/>
              <a:t>solid phase.  Melting and freezing both occur at the melting point – the temperature at which a solid becomes a liquid.  If heat is being absorbed (+q), then melting is occurring.  If heat is given off (-q), then freezing is happening.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2"/>
          <p:cNvSpPr txBox="1">
            <a:spLocks noChangeArrowheads="1"/>
          </p:cNvSpPr>
          <p:nvPr/>
        </p:nvSpPr>
        <p:spPr bwMode="auto">
          <a:xfrm>
            <a:off x="0" y="0"/>
            <a:ext cx="9144000" cy="5454650"/>
          </a:xfrm>
          <a:prstGeom prst="rect">
            <a:avLst/>
          </a:prstGeom>
          <a:noFill/>
          <a:ln w="9525">
            <a:noFill/>
            <a:miter lim="800000"/>
            <a:headEnd/>
            <a:tailEnd/>
          </a:ln>
        </p:spPr>
        <p:txBody>
          <a:bodyPr>
            <a:spAutoFit/>
          </a:bodyPr>
          <a:lstStyle/>
          <a:p>
            <a:pPr>
              <a:spcBef>
                <a:spcPct val="50000"/>
              </a:spcBef>
            </a:pPr>
            <a:r>
              <a:rPr lang="en-US" u="sng"/>
              <a:t>Boiling</a:t>
            </a:r>
            <a:r>
              <a:rPr lang="en-US"/>
              <a:t> (vaporizing) is the liquid phase changing to the gas phase, and </a:t>
            </a:r>
            <a:r>
              <a:rPr lang="en-US" u="sng"/>
              <a:t>condensation</a:t>
            </a:r>
            <a:r>
              <a:rPr lang="en-US"/>
              <a:t> is the gas phase changing to the liquid phase.  Boiling and condensing occur at the boiling point – </a:t>
            </a:r>
          </a:p>
          <a:p>
            <a:pPr>
              <a:spcBef>
                <a:spcPct val="50000"/>
              </a:spcBef>
            </a:pPr>
            <a:endParaRPr lang="en-US"/>
          </a:p>
          <a:p>
            <a:pPr>
              <a:spcBef>
                <a:spcPct val="50000"/>
              </a:spcBef>
            </a:pPr>
            <a:r>
              <a:rPr lang="en-US"/>
              <a:t>the temperature at which a liquid becomes a gas.  If heat is being absorbed (+q), then boiling is occurring.  If heat is given off (-q), then condensing is occurring.  Sometimes liquids </a:t>
            </a:r>
            <a:r>
              <a:rPr lang="en-US" u="sng"/>
              <a:t>evaporate</a:t>
            </a:r>
            <a:r>
              <a:rPr lang="en-US"/>
              <a:t> instead of boiling.  </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Evaporation is boiling, but occurs below the boiling point.  Evaporation can only happen at the </a:t>
            </a:r>
            <a:r>
              <a:rPr lang="en-US" u="sng"/>
              <a:t>surface</a:t>
            </a:r>
            <a:r>
              <a:rPr lang="en-US"/>
              <a:t> of the liquid (boiling happens everywhere inside) and is a </a:t>
            </a:r>
            <a:r>
              <a:rPr lang="en-US" u="sng"/>
              <a:t>cooling</a:t>
            </a:r>
            <a:r>
              <a:rPr lang="en-US"/>
              <a:t> process.</a:t>
            </a:r>
          </a:p>
        </p:txBody>
      </p:sp>
      <p:pic>
        <p:nvPicPr>
          <p:cNvPr id="49154" name="Picture 3" descr="115722main_k_evaporation"/>
          <p:cNvPicPr>
            <a:picLocks noChangeAspect="1" noChangeArrowheads="1"/>
          </p:cNvPicPr>
          <p:nvPr/>
        </p:nvPicPr>
        <p:blipFill>
          <a:blip r:embed="rId2"/>
          <a:srcRect/>
          <a:stretch>
            <a:fillRect/>
          </a:stretch>
        </p:blipFill>
        <p:spPr bwMode="auto">
          <a:xfrm>
            <a:off x="2286000" y="2068513"/>
            <a:ext cx="4848225" cy="47894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There are two other phase change possibilities, but they are rare in everyday life.  </a:t>
            </a:r>
            <a:r>
              <a:rPr lang="en-US" u="sng"/>
              <a:t>Sublimation</a:t>
            </a:r>
            <a:r>
              <a:rPr lang="en-US"/>
              <a:t> is the solid phase changing directly to the gas phase (no liquid in-between), </a:t>
            </a:r>
          </a:p>
        </p:txBody>
      </p:sp>
      <p:pic>
        <p:nvPicPr>
          <p:cNvPr id="50178" name="Picture 3" descr="Phase Changes"/>
          <p:cNvPicPr>
            <a:picLocks noChangeAspect="1" noChangeArrowheads="1"/>
          </p:cNvPicPr>
          <p:nvPr/>
        </p:nvPicPr>
        <p:blipFill>
          <a:blip r:embed="rId2"/>
          <a:srcRect/>
          <a:stretch>
            <a:fillRect/>
          </a:stretch>
        </p:blipFill>
        <p:spPr bwMode="auto">
          <a:xfrm>
            <a:off x="3886200" y="2743200"/>
            <a:ext cx="5257800" cy="3179763"/>
          </a:xfrm>
          <a:prstGeom prst="rect">
            <a:avLst/>
          </a:prstGeom>
          <a:noFill/>
          <a:ln w="9525">
            <a:noFill/>
            <a:miter lim="800000"/>
            <a:headEnd/>
            <a:tailEnd/>
          </a:ln>
        </p:spPr>
      </p:pic>
      <p:sp>
        <p:nvSpPr>
          <p:cNvPr id="50179" name="Text Box 4"/>
          <p:cNvSpPr txBox="1">
            <a:spLocks noChangeArrowheads="1"/>
          </p:cNvSpPr>
          <p:nvPr/>
        </p:nvSpPr>
        <p:spPr bwMode="auto">
          <a:xfrm>
            <a:off x="0" y="2743200"/>
            <a:ext cx="3886200" cy="3990975"/>
          </a:xfrm>
          <a:prstGeom prst="rect">
            <a:avLst/>
          </a:prstGeom>
          <a:noFill/>
          <a:ln w="76200" algn="ctr">
            <a:noFill/>
            <a:miter lim="800000"/>
            <a:headEnd/>
            <a:tailEnd/>
          </a:ln>
        </p:spPr>
        <p:txBody>
          <a:bodyPr>
            <a:spAutoFit/>
          </a:bodyPr>
          <a:lstStyle/>
          <a:p>
            <a:pPr>
              <a:spcBef>
                <a:spcPct val="50000"/>
              </a:spcBef>
            </a:pPr>
            <a:r>
              <a:rPr lang="en-US"/>
              <a:t>and </a:t>
            </a:r>
            <a:r>
              <a:rPr lang="en-US" u="sng"/>
              <a:t>deposition</a:t>
            </a:r>
            <a:r>
              <a:rPr lang="en-US"/>
              <a:t> is the gas phase changing directly to the solid phase.  Once again, a </a:t>
            </a:r>
            <a:r>
              <a:rPr lang="en-US" u="sng"/>
              <a:t>+q</a:t>
            </a:r>
            <a:r>
              <a:rPr lang="en-US"/>
              <a:t> would indicate sublimation and a </a:t>
            </a:r>
            <a:r>
              <a:rPr lang="en-US" u="sng"/>
              <a:t>–q</a:t>
            </a:r>
            <a:r>
              <a:rPr lang="en-US"/>
              <a:t> would indicate deposition.</a:t>
            </a:r>
            <a:endParaRPr lang="en-US" sz="1800" b="0">
              <a:solidFill>
                <a:schemeClr val="tx1"/>
              </a:solidFill>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2"/>
          <p:cNvSpPr txBox="1">
            <a:spLocks noChangeArrowheads="1"/>
          </p:cNvSpPr>
          <p:nvPr/>
        </p:nvSpPr>
        <p:spPr bwMode="auto">
          <a:xfrm>
            <a:off x="0" y="0"/>
            <a:ext cx="9144000" cy="6429375"/>
          </a:xfrm>
          <a:prstGeom prst="rect">
            <a:avLst/>
          </a:prstGeom>
          <a:noFill/>
          <a:ln w="9525">
            <a:noFill/>
            <a:miter lim="800000"/>
            <a:headEnd/>
            <a:tailEnd/>
          </a:ln>
        </p:spPr>
        <p:txBody>
          <a:bodyPr>
            <a:spAutoFit/>
          </a:bodyPr>
          <a:lstStyle/>
          <a:p>
            <a:pPr>
              <a:spcBef>
                <a:spcPct val="50000"/>
              </a:spcBef>
            </a:pPr>
            <a:r>
              <a:rPr lang="en-US" u="sng"/>
              <a:t>Pressure</a:t>
            </a:r>
            <a:r>
              <a:rPr lang="en-US"/>
              <a:t> also has a small effect on the phases.  For a liquid to boil, the pressure </a:t>
            </a:r>
            <a:r>
              <a:rPr lang="en-US" u="sng"/>
              <a:t>inside</a:t>
            </a:r>
            <a:r>
              <a:rPr lang="en-US"/>
              <a:t> the liquid needs enough energy to equal the pressure outside the liquid.  </a:t>
            </a:r>
          </a:p>
          <a:p>
            <a:pPr>
              <a:spcBef>
                <a:spcPct val="50000"/>
              </a:spcBef>
            </a:pPr>
            <a:endParaRPr lang="en-US"/>
          </a:p>
          <a:p>
            <a:pPr>
              <a:spcBef>
                <a:spcPct val="50000"/>
              </a:spcBef>
            </a:pPr>
            <a:r>
              <a:rPr lang="en-US"/>
              <a:t>In Denver where there is </a:t>
            </a:r>
            <a:r>
              <a:rPr lang="en-US" u="sng"/>
              <a:t>less</a:t>
            </a:r>
            <a:r>
              <a:rPr lang="en-US"/>
              <a:t> atmospheric pressure than here in Haltom City, the water does not need as much heat energy to boil, so water will boil around 95 °C.  Most of the time, the solid phase is more </a:t>
            </a:r>
            <a:r>
              <a:rPr lang="en-US" u="sng"/>
              <a:t>dense</a:t>
            </a:r>
            <a:r>
              <a:rPr lang="en-US"/>
              <a:t> than a liquid, so high pressure can force a liquid to become a </a:t>
            </a:r>
            <a:r>
              <a:rPr lang="en-US" u="sng"/>
              <a:t>solid</a:t>
            </a:r>
            <a:r>
              <a:rPr lang="en-US"/>
              <a:t>, even if the temperature is above the normal melting point.</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 Box 2"/>
          <p:cNvSpPr txBox="1">
            <a:spLocks noChangeArrowheads="1"/>
          </p:cNvSpPr>
          <p:nvPr/>
        </p:nvSpPr>
        <p:spPr bwMode="auto">
          <a:xfrm>
            <a:off x="0" y="0"/>
            <a:ext cx="9144000" cy="1554163"/>
          </a:xfrm>
          <a:prstGeom prst="rect">
            <a:avLst/>
          </a:prstGeom>
          <a:noFill/>
          <a:ln w="9525">
            <a:noFill/>
            <a:miter lim="800000"/>
            <a:headEnd/>
            <a:tailEnd/>
          </a:ln>
        </p:spPr>
        <p:txBody>
          <a:bodyPr>
            <a:spAutoFit/>
          </a:bodyPr>
          <a:lstStyle/>
          <a:p>
            <a:pPr>
              <a:spcBef>
                <a:spcPct val="50000"/>
              </a:spcBef>
            </a:pPr>
            <a:r>
              <a:rPr lang="en-US"/>
              <a:t>To place all this information about the pressure, temperature, and phases into a simple to read form, chemists construct a </a:t>
            </a:r>
            <a:r>
              <a:rPr lang="en-US" u="sng"/>
              <a:t>phase</a:t>
            </a:r>
            <a:r>
              <a:rPr lang="en-US"/>
              <a:t> </a:t>
            </a:r>
            <a:r>
              <a:rPr lang="en-US" u="sng"/>
              <a:t>diagram</a:t>
            </a:r>
            <a:r>
              <a:rPr lang="en-US"/>
              <a:t>.  </a:t>
            </a:r>
          </a:p>
        </p:txBody>
      </p:sp>
      <p:pic>
        <p:nvPicPr>
          <p:cNvPr id="52226" name="Picture 3" descr="Phase Diagram"/>
          <p:cNvPicPr>
            <a:picLocks noChangeAspect="1" noChangeArrowheads="1"/>
          </p:cNvPicPr>
          <p:nvPr/>
        </p:nvPicPr>
        <p:blipFill>
          <a:blip r:embed="rId2"/>
          <a:srcRect/>
          <a:stretch>
            <a:fillRect/>
          </a:stretch>
        </p:blipFill>
        <p:spPr bwMode="auto">
          <a:xfrm>
            <a:off x="685800" y="1600200"/>
            <a:ext cx="7772400" cy="50149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2"/>
          <p:cNvSpPr txBox="1">
            <a:spLocks noChangeArrowheads="1"/>
          </p:cNvSpPr>
          <p:nvPr/>
        </p:nvSpPr>
        <p:spPr bwMode="auto">
          <a:xfrm>
            <a:off x="0" y="0"/>
            <a:ext cx="9144000" cy="4967288"/>
          </a:xfrm>
          <a:prstGeom prst="rect">
            <a:avLst/>
          </a:prstGeom>
          <a:noFill/>
          <a:ln w="9525">
            <a:noFill/>
            <a:miter lim="800000"/>
            <a:headEnd/>
            <a:tailEnd/>
          </a:ln>
        </p:spPr>
        <p:txBody>
          <a:bodyPr>
            <a:spAutoFit/>
          </a:bodyPr>
          <a:lstStyle/>
          <a:p>
            <a:pPr>
              <a:spcBef>
                <a:spcPct val="50000"/>
              </a:spcBef>
            </a:pPr>
            <a:r>
              <a:rPr lang="en-US"/>
              <a:t>Energy in general is the ability to cause a </a:t>
            </a:r>
            <a:r>
              <a:rPr lang="en-US" u="sng"/>
              <a:t>change</a:t>
            </a:r>
            <a:r>
              <a:rPr lang="en-US"/>
              <a:t>.  In chemistry, energy can do </a:t>
            </a:r>
            <a:r>
              <a:rPr lang="en-US" u="sng"/>
              <a:t>work</a:t>
            </a:r>
            <a:r>
              <a:rPr lang="en-US"/>
              <a:t> or produce </a:t>
            </a:r>
            <a:r>
              <a:rPr lang="en-US" u="sng"/>
              <a:t>heat</a:t>
            </a:r>
            <a:r>
              <a:rPr lang="en-US"/>
              <a:t>.  Energy is typically divided into two types: </a:t>
            </a:r>
            <a:r>
              <a:rPr lang="en-US" u="sng"/>
              <a:t>potential</a:t>
            </a:r>
            <a:r>
              <a:rPr lang="en-US"/>
              <a:t> energy and </a:t>
            </a:r>
            <a:r>
              <a:rPr lang="en-US" u="sng"/>
              <a:t>kinetic</a:t>
            </a:r>
            <a:r>
              <a:rPr lang="en-US"/>
              <a:t> energy.</a:t>
            </a:r>
          </a:p>
          <a:p>
            <a:pPr>
              <a:spcBef>
                <a:spcPct val="50000"/>
              </a:spcBef>
            </a:pPr>
            <a:endParaRPr lang="en-US"/>
          </a:p>
          <a:p>
            <a:pPr>
              <a:spcBef>
                <a:spcPct val="50000"/>
              </a:spcBef>
            </a:pPr>
            <a:r>
              <a:rPr lang="en-US"/>
              <a:t>Potential energy is stored energy in the form of </a:t>
            </a:r>
            <a:r>
              <a:rPr lang="en-US" u="sng"/>
              <a:t>position</a:t>
            </a:r>
            <a:r>
              <a:rPr lang="en-US"/>
              <a:t> (gravity-related, like a skateboarder at the top of a half-pipe) or </a:t>
            </a:r>
            <a:r>
              <a:rPr lang="en-US" u="sng"/>
              <a:t>chemical</a:t>
            </a:r>
            <a:r>
              <a:rPr lang="en-US"/>
              <a:t> composition (like the chemicals in food or a battery).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3" descr="Phase Diagram"/>
          <p:cNvPicPr>
            <a:picLocks noChangeAspect="1" noChangeArrowheads="1"/>
          </p:cNvPicPr>
          <p:nvPr/>
        </p:nvPicPr>
        <p:blipFill>
          <a:blip r:embed="rId2"/>
          <a:srcRect/>
          <a:stretch>
            <a:fillRect/>
          </a:stretch>
        </p:blipFill>
        <p:spPr bwMode="auto">
          <a:xfrm>
            <a:off x="685800" y="1600200"/>
            <a:ext cx="7772400" cy="5014913"/>
          </a:xfrm>
          <a:prstGeom prst="rect">
            <a:avLst/>
          </a:prstGeom>
          <a:noFill/>
          <a:ln w="9525">
            <a:noFill/>
            <a:miter lim="800000"/>
            <a:headEnd/>
            <a:tailEnd/>
          </a:ln>
        </p:spPr>
      </p:pic>
      <p:sp>
        <p:nvSpPr>
          <p:cNvPr id="53250" name="Text Box 4"/>
          <p:cNvSpPr txBox="1">
            <a:spLocks noChangeArrowheads="1"/>
          </p:cNvSpPr>
          <p:nvPr/>
        </p:nvSpPr>
        <p:spPr bwMode="auto">
          <a:xfrm>
            <a:off x="1177925" y="2860675"/>
            <a:ext cx="844550" cy="457200"/>
          </a:xfrm>
          <a:prstGeom prst="rect">
            <a:avLst/>
          </a:prstGeom>
          <a:noFill/>
          <a:ln w="76200" algn="ctr">
            <a:noFill/>
            <a:miter lim="800000"/>
            <a:headEnd/>
            <a:tailEnd/>
          </a:ln>
        </p:spPr>
        <p:txBody>
          <a:bodyPr wrap="none">
            <a:spAutoFit/>
          </a:bodyPr>
          <a:lstStyle/>
          <a:p>
            <a:pPr algn="ctr"/>
            <a:r>
              <a:rPr lang="en-US" sz="2400">
                <a:solidFill>
                  <a:srgbClr val="FF3300"/>
                </a:solidFill>
              </a:rPr>
              <a:t>Solid</a:t>
            </a:r>
          </a:p>
        </p:txBody>
      </p:sp>
      <p:sp>
        <p:nvSpPr>
          <p:cNvPr id="53251" name="Text Box 5"/>
          <p:cNvSpPr txBox="1">
            <a:spLocks noChangeArrowheads="1"/>
          </p:cNvSpPr>
          <p:nvPr/>
        </p:nvSpPr>
        <p:spPr bwMode="auto">
          <a:xfrm>
            <a:off x="3851275" y="3200400"/>
            <a:ext cx="1065213" cy="457200"/>
          </a:xfrm>
          <a:prstGeom prst="rect">
            <a:avLst/>
          </a:prstGeom>
          <a:noFill/>
          <a:ln w="76200" algn="ctr">
            <a:noFill/>
            <a:miter lim="800000"/>
            <a:headEnd/>
            <a:tailEnd/>
          </a:ln>
        </p:spPr>
        <p:txBody>
          <a:bodyPr wrap="none">
            <a:spAutoFit/>
          </a:bodyPr>
          <a:lstStyle/>
          <a:p>
            <a:pPr algn="ctr"/>
            <a:r>
              <a:rPr lang="en-US" sz="2400">
                <a:solidFill>
                  <a:srgbClr val="FF3300"/>
                </a:solidFill>
              </a:rPr>
              <a:t>Liquid</a:t>
            </a:r>
          </a:p>
        </p:txBody>
      </p:sp>
      <p:sp>
        <p:nvSpPr>
          <p:cNvPr id="53252" name="Text Box 6"/>
          <p:cNvSpPr txBox="1">
            <a:spLocks noChangeArrowheads="1"/>
          </p:cNvSpPr>
          <p:nvPr/>
        </p:nvSpPr>
        <p:spPr bwMode="auto">
          <a:xfrm>
            <a:off x="4343400" y="5486400"/>
            <a:ext cx="692150" cy="457200"/>
          </a:xfrm>
          <a:prstGeom prst="rect">
            <a:avLst/>
          </a:prstGeom>
          <a:noFill/>
          <a:ln w="76200" algn="ctr">
            <a:noFill/>
            <a:miter lim="800000"/>
            <a:headEnd/>
            <a:tailEnd/>
          </a:ln>
        </p:spPr>
        <p:txBody>
          <a:bodyPr wrap="none">
            <a:spAutoFit/>
          </a:bodyPr>
          <a:lstStyle/>
          <a:p>
            <a:pPr algn="ctr"/>
            <a:r>
              <a:rPr lang="en-US" sz="2400">
                <a:solidFill>
                  <a:srgbClr val="FF3300"/>
                </a:solidFill>
              </a:rPr>
              <a:t>Gas</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3" descr="Phase Diagram"/>
          <p:cNvPicPr>
            <a:picLocks noChangeAspect="1" noChangeArrowheads="1"/>
          </p:cNvPicPr>
          <p:nvPr/>
        </p:nvPicPr>
        <p:blipFill>
          <a:blip r:embed="rId2"/>
          <a:srcRect/>
          <a:stretch>
            <a:fillRect/>
          </a:stretch>
        </p:blipFill>
        <p:spPr bwMode="auto">
          <a:xfrm>
            <a:off x="685800" y="1600200"/>
            <a:ext cx="7772400" cy="5014913"/>
          </a:xfrm>
          <a:prstGeom prst="rect">
            <a:avLst/>
          </a:prstGeom>
          <a:noFill/>
          <a:ln w="9525">
            <a:noFill/>
            <a:miter lim="800000"/>
            <a:headEnd/>
            <a:tailEnd/>
          </a:ln>
        </p:spPr>
      </p:pic>
      <p:sp>
        <p:nvSpPr>
          <p:cNvPr id="54274" name="Text Box 4"/>
          <p:cNvSpPr txBox="1">
            <a:spLocks noChangeArrowheads="1"/>
          </p:cNvSpPr>
          <p:nvPr/>
        </p:nvSpPr>
        <p:spPr bwMode="auto">
          <a:xfrm>
            <a:off x="1177925" y="2860675"/>
            <a:ext cx="844550" cy="457200"/>
          </a:xfrm>
          <a:prstGeom prst="rect">
            <a:avLst/>
          </a:prstGeom>
          <a:noFill/>
          <a:ln w="76200" algn="ctr">
            <a:noFill/>
            <a:miter lim="800000"/>
            <a:headEnd/>
            <a:tailEnd/>
          </a:ln>
        </p:spPr>
        <p:txBody>
          <a:bodyPr wrap="none">
            <a:spAutoFit/>
          </a:bodyPr>
          <a:lstStyle/>
          <a:p>
            <a:pPr algn="ctr"/>
            <a:r>
              <a:rPr lang="en-US" sz="2400">
                <a:solidFill>
                  <a:srgbClr val="FF3300"/>
                </a:solidFill>
              </a:rPr>
              <a:t>Solid</a:t>
            </a:r>
          </a:p>
        </p:txBody>
      </p:sp>
      <p:sp>
        <p:nvSpPr>
          <p:cNvPr id="54275" name="Text Box 5"/>
          <p:cNvSpPr txBox="1">
            <a:spLocks noChangeArrowheads="1"/>
          </p:cNvSpPr>
          <p:nvPr/>
        </p:nvSpPr>
        <p:spPr bwMode="auto">
          <a:xfrm>
            <a:off x="3851275" y="3200400"/>
            <a:ext cx="1065213" cy="457200"/>
          </a:xfrm>
          <a:prstGeom prst="rect">
            <a:avLst/>
          </a:prstGeom>
          <a:noFill/>
          <a:ln w="76200" algn="ctr">
            <a:noFill/>
            <a:miter lim="800000"/>
            <a:headEnd/>
            <a:tailEnd/>
          </a:ln>
        </p:spPr>
        <p:txBody>
          <a:bodyPr wrap="none">
            <a:spAutoFit/>
          </a:bodyPr>
          <a:lstStyle/>
          <a:p>
            <a:pPr algn="ctr"/>
            <a:r>
              <a:rPr lang="en-US" sz="2400">
                <a:solidFill>
                  <a:srgbClr val="FF3300"/>
                </a:solidFill>
              </a:rPr>
              <a:t>Liquid</a:t>
            </a:r>
          </a:p>
        </p:txBody>
      </p:sp>
      <p:sp>
        <p:nvSpPr>
          <p:cNvPr id="54276" name="Text Box 6"/>
          <p:cNvSpPr txBox="1">
            <a:spLocks noChangeArrowheads="1"/>
          </p:cNvSpPr>
          <p:nvPr/>
        </p:nvSpPr>
        <p:spPr bwMode="auto">
          <a:xfrm>
            <a:off x="4343400" y="5486400"/>
            <a:ext cx="692150" cy="457200"/>
          </a:xfrm>
          <a:prstGeom prst="rect">
            <a:avLst/>
          </a:prstGeom>
          <a:noFill/>
          <a:ln w="76200" algn="ctr">
            <a:noFill/>
            <a:miter lim="800000"/>
            <a:headEnd/>
            <a:tailEnd/>
          </a:ln>
        </p:spPr>
        <p:txBody>
          <a:bodyPr wrap="none">
            <a:spAutoFit/>
          </a:bodyPr>
          <a:lstStyle/>
          <a:p>
            <a:pPr algn="ctr"/>
            <a:r>
              <a:rPr lang="en-US" sz="2400">
                <a:solidFill>
                  <a:srgbClr val="FF3300"/>
                </a:solidFill>
              </a:rPr>
              <a:t>Gas</a:t>
            </a:r>
          </a:p>
        </p:txBody>
      </p:sp>
      <p:sp>
        <p:nvSpPr>
          <p:cNvPr id="54277" name="Text Box 7"/>
          <p:cNvSpPr txBox="1">
            <a:spLocks noChangeArrowheads="1"/>
          </p:cNvSpPr>
          <p:nvPr/>
        </p:nvSpPr>
        <p:spPr bwMode="auto">
          <a:xfrm>
            <a:off x="914400" y="5486400"/>
            <a:ext cx="1776413" cy="457200"/>
          </a:xfrm>
          <a:prstGeom prst="rect">
            <a:avLst/>
          </a:prstGeom>
          <a:noFill/>
          <a:ln w="76200" algn="ctr">
            <a:noFill/>
            <a:miter lim="800000"/>
            <a:headEnd/>
            <a:tailEnd/>
          </a:ln>
        </p:spPr>
        <p:txBody>
          <a:bodyPr wrap="none">
            <a:spAutoFit/>
          </a:bodyPr>
          <a:lstStyle/>
          <a:p>
            <a:pPr algn="ctr"/>
            <a:r>
              <a:rPr lang="en-US" sz="2400">
                <a:solidFill>
                  <a:srgbClr val="FF3300"/>
                </a:solidFill>
              </a:rPr>
              <a:t>Sublimation</a:t>
            </a:r>
          </a:p>
        </p:txBody>
      </p:sp>
      <p:sp>
        <p:nvSpPr>
          <p:cNvPr id="54278" name="Text Box 8"/>
          <p:cNvSpPr txBox="1">
            <a:spLocks noChangeArrowheads="1"/>
          </p:cNvSpPr>
          <p:nvPr/>
        </p:nvSpPr>
        <p:spPr bwMode="auto">
          <a:xfrm rot="-4993414">
            <a:off x="2601118" y="2428082"/>
            <a:ext cx="1198563" cy="457200"/>
          </a:xfrm>
          <a:prstGeom prst="rect">
            <a:avLst/>
          </a:prstGeom>
          <a:noFill/>
          <a:ln w="76200" algn="ctr">
            <a:noFill/>
            <a:miter lim="800000"/>
            <a:headEnd/>
            <a:tailEnd/>
          </a:ln>
        </p:spPr>
        <p:txBody>
          <a:bodyPr wrap="none">
            <a:spAutoFit/>
          </a:bodyPr>
          <a:lstStyle/>
          <a:p>
            <a:pPr algn="ctr"/>
            <a:r>
              <a:rPr lang="en-US" sz="2400">
                <a:solidFill>
                  <a:srgbClr val="FF3300"/>
                </a:solidFill>
              </a:rPr>
              <a:t>Melting</a:t>
            </a:r>
          </a:p>
        </p:txBody>
      </p:sp>
      <p:sp>
        <p:nvSpPr>
          <p:cNvPr id="54279" name="Text Box 9"/>
          <p:cNvSpPr txBox="1">
            <a:spLocks noChangeArrowheads="1"/>
          </p:cNvSpPr>
          <p:nvPr/>
        </p:nvSpPr>
        <p:spPr bwMode="auto">
          <a:xfrm rot="-1286076">
            <a:off x="4829175" y="4460875"/>
            <a:ext cx="1114425" cy="457200"/>
          </a:xfrm>
          <a:prstGeom prst="rect">
            <a:avLst/>
          </a:prstGeom>
          <a:noFill/>
          <a:ln w="76200" algn="ctr">
            <a:noFill/>
            <a:miter lim="800000"/>
            <a:headEnd/>
            <a:tailEnd/>
          </a:ln>
        </p:spPr>
        <p:txBody>
          <a:bodyPr wrap="none">
            <a:spAutoFit/>
          </a:bodyPr>
          <a:lstStyle/>
          <a:p>
            <a:pPr algn="ctr"/>
            <a:r>
              <a:rPr lang="en-US" sz="2400">
                <a:solidFill>
                  <a:srgbClr val="FF3300"/>
                </a:solidFill>
              </a:rPr>
              <a:t>Boiling</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3" descr="Phase Diagram"/>
          <p:cNvPicPr>
            <a:picLocks noChangeAspect="1" noChangeArrowheads="1"/>
          </p:cNvPicPr>
          <p:nvPr/>
        </p:nvPicPr>
        <p:blipFill>
          <a:blip r:embed="rId2"/>
          <a:srcRect/>
          <a:stretch>
            <a:fillRect/>
          </a:stretch>
        </p:blipFill>
        <p:spPr bwMode="auto">
          <a:xfrm>
            <a:off x="685800" y="1600200"/>
            <a:ext cx="7772400" cy="5014913"/>
          </a:xfrm>
          <a:prstGeom prst="rect">
            <a:avLst/>
          </a:prstGeom>
          <a:noFill/>
          <a:ln w="9525">
            <a:noFill/>
            <a:miter lim="800000"/>
            <a:headEnd/>
            <a:tailEnd/>
          </a:ln>
        </p:spPr>
      </p:pic>
      <p:sp>
        <p:nvSpPr>
          <p:cNvPr id="55298" name="Text Box 4"/>
          <p:cNvSpPr txBox="1">
            <a:spLocks noChangeArrowheads="1"/>
          </p:cNvSpPr>
          <p:nvPr/>
        </p:nvSpPr>
        <p:spPr bwMode="auto">
          <a:xfrm>
            <a:off x="1177925" y="2860675"/>
            <a:ext cx="844550" cy="457200"/>
          </a:xfrm>
          <a:prstGeom prst="rect">
            <a:avLst/>
          </a:prstGeom>
          <a:noFill/>
          <a:ln w="76200" algn="ctr">
            <a:noFill/>
            <a:miter lim="800000"/>
            <a:headEnd/>
            <a:tailEnd/>
          </a:ln>
        </p:spPr>
        <p:txBody>
          <a:bodyPr wrap="none">
            <a:spAutoFit/>
          </a:bodyPr>
          <a:lstStyle/>
          <a:p>
            <a:pPr algn="ctr"/>
            <a:r>
              <a:rPr lang="en-US" sz="2400">
                <a:solidFill>
                  <a:srgbClr val="FF3300"/>
                </a:solidFill>
              </a:rPr>
              <a:t>Solid</a:t>
            </a:r>
          </a:p>
        </p:txBody>
      </p:sp>
      <p:sp>
        <p:nvSpPr>
          <p:cNvPr id="55299" name="Text Box 5"/>
          <p:cNvSpPr txBox="1">
            <a:spLocks noChangeArrowheads="1"/>
          </p:cNvSpPr>
          <p:nvPr/>
        </p:nvSpPr>
        <p:spPr bwMode="auto">
          <a:xfrm>
            <a:off x="3851275" y="3200400"/>
            <a:ext cx="1065213" cy="457200"/>
          </a:xfrm>
          <a:prstGeom prst="rect">
            <a:avLst/>
          </a:prstGeom>
          <a:noFill/>
          <a:ln w="76200" algn="ctr">
            <a:noFill/>
            <a:miter lim="800000"/>
            <a:headEnd/>
            <a:tailEnd/>
          </a:ln>
        </p:spPr>
        <p:txBody>
          <a:bodyPr wrap="none">
            <a:spAutoFit/>
          </a:bodyPr>
          <a:lstStyle/>
          <a:p>
            <a:pPr algn="ctr"/>
            <a:r>
              <a:rPr lang="en-US" sz="2400">
                <a:solidFill>
                  <a:srgbClr val="FF3300"/>
                </a:solidFill>
              </a:rPr>
              <a:t>Liquid</a:t>
            </a:r>
          </a:p>
        </p:txBody>
      </p:sp>
      <p:sp>
        <p:nvSpPr>
          <p:cNvPr id="55300" name="Text Box 6"/>
          <p:cNvSpPr txBox="1">
            <a:spLocks noChangeArrowheads="1"/>
          </p:cNvSpPr>
          <p:nvPr/>
        </p:nvSpPr>
        <p:spPr bwMode="auto">
          <a:xfrm>
            <a:off x="4343400" y="5486400"/>
            <a:ext cx="692150" cy="457200"/>
          </a:xfrm>
          <a:prstGeom prst="rect">
            <a:avLst/>
          </a:prstGeom>
          <a:noFill/>
          <a:ln w="76200" algn="ctr">
            <a:noFill/>
            <a:miter lim="800000"/>
            <a:headEnd/>
            <a:tailEnd/>
          </a:ln>
        </p:spPr>
        <p:txBody>
          <a:bodyPr wrap="none">
            <a:spAutoFit/>
          </a:bodyPr>
          <a:lstStyle/>
          <a:p>
            <a:pPr algn="ctr"/>
            <a:r>
              <a:rPr lang="en-US" sz="2400">
                <a:solidFill>
                  <a:srgbClr val="FF3300"/>
                </a:solidFill>
              </a:rPr>
              <a:t>Gas</a:t>
            </a:r>
          </a:p>
        </p:txBody>
      </p:sp>
      <p:sp>
        <p:nvSpPr>
          <p:cNvPr id="55301" name="Text Box 7"/>
          <p:cNvSpPr txBox="1">
            <a:spLocks noChangeArrowheads="1"/>
          </p:cNvSpPr>
          <p:nvPr/>
        </p:nvSpPr>
        <p:spPr bwMode="auto">
          <a:xfrm>
            <a:off x="914400" y="5486400"/>
            <a:ext cx="1776413" cy="457200"/>
          </a:xfrm>
          <a:prstGeom prst="rect">
            <a:avLst/>
          </a:prstGeom>
          <a:noFill/>
          <a:ln w="76200" algn="ctr">
            <a:noFill/>
            <a:miter lim="800000"/>
            <a:headEnd/>
            <a:tailEnd/>
          </a:ln>
        </p:spPr>
        <p:txBody>
          <a:bodyPr wrap="none">
            <a:spAutoFit/>
          </a:bodyPr>
          <a:lstStyle/>
          <a:p>
            <a:pPr algn="ctr"/>
            <a:r>
              <a:rPr lang="en-US" sz="2400">
                <a:solidFill>
                  <a:srgbClr val="FF3300"/>
                </a:solidFill>
              </a:rPr>
              <a:t>Sublimation</a:t>
            </a:r>
          </a:p>
        </p:txBody>
      </p:sp>
      <p:sp>
        <p:nvSpPr>
          <p:cNvPr id="55302" name="Text Box 8"/>
          <p:cNvSpPr txBox="1">
            <a:spLocks noChangeArrowheads="1"/>
          </p:cNvSpPr>
          <p:nvPr/>
        </p:nvSpPr>
        <p:spPr bwMode="auto">
          <a:xfrm rot="-4993414">
            <a:off x="2601118" y="2428082"/>
            <a:ext cx="1198563" cy="457200"/>
          </a:xfrm>
          <a:prstGeom prst="rect">
            <a:avLst/>
          </a:prstGeom>
          <a:noFill/>
          <a:ln w="76200" algn="ctr">
            <a:noFill/>
            <a:miter lim="800000"/>
            <a:headEnd/>
            <a:tailEnd/>
          </a:ln>
        </p:spPr>
        <p:txBody>
          <a:bodyPr wrap="none">
            <a:spAutoFit/>
          </a:bodyPr>
          <a:lstStyle/>
          <a:p>
            <a:pPr algn="ctr"/>
            <a:r>
              <a:rPr lang="en-US" sz="2400">
                <a:solidFill>
                  <a:srgbClr val="FF3300"/>
                </a:solidFill>
              </a:rPr>
              <a:t>Melting</a:t>
            </a:r>
          </a:p>
        </p:txBody>
      </p:sp>
      <p:sp>
        <p:nvSpPr>
          <p:cNvPr id="55303" name="Text Box 9"/>
          <p:cNvSpPr txBox="1">
            <a:spLocks noChangeArrowheads="1"/>
          </p:cNvSpPr>
          <p:nvPr/>
        </p:nvSpPr>
        <p:spPr bwMode="auto">
          <a:xfrm rot="-1286076">
            <a:off x="4829175" y="4460875"/>
            <a:ext cx="1114425" cy="457200"/>
          </a:xfrm>
          <a:prstGeom prst="rect">
            <a:avLst/>
          </a:prstGeom>
          <a:noFill/>
          <a:ln w="76200" algn="ctr">
            <a:noFill/>
            <a:miter lim="800000"/>
            <a:headEnd/>
            <a:tailEnd/>
          </a:ln>
        </p:spPr>
        <p:txBody>
          <a:bodyPr wrap="none">
            <a:spAutoFit/>
          </a:bodyPr>
          <a:lstStyle/>
          <a:p>
            <a:pPr algn="ctr"/>
            <a:r>
              <a:rPr lang="en-US" sz="2400">
                <a:solidFill>
                  <a:srgbClr val="FF3300"/>
                </a:solidFill>
              </a:rPr>
              <a:t>Boiling</a:t>
            </a:r>
          </a:p>
        </p:txBody>
      </p:sp>
      <p:sp>
        <p:nvSpPr>
          <p:cNvPr id="55304" name="Text Box 10"/>
          <p:cNvSpPr txBox="1">
            <a:spLocks noChangeArrowheads="1"/>
          </p:cNvSpPr>
          <p:nvPr/>
        </p:nvSpPr>
        <p:spPr bwMode="auto">
          <a:xfrm>
            <a:off x="1828800" y="6172200"/>
            <a:ext cx="1968500" cy="457200"/>
          </a:xfrm>
          <a:prstGeom prst="rect">
            <a:avLst/>
          </a:prstGeom>
          <a:noFill/>
          <a:ln w="76200" algn="ctr">
            <a:noFill/>
            <a:miter lim="800000"/>
            <a:headEnd/>
            <a:tailEnd/>
          </a:ln>
        </p:spPr>
        <p:txBody>
          <a:bodyPr wrap="none">
            <a:spAutoFit/>
          </a:bodyPr>
          <a:lstStyle/>
          <a:p>
            <a:pPr algn="ctr"/>
            <a:r>
              <a:rPr lang="en-US" sz="2400">
                <a:solidFill>
                  <a:srgbClr val="FF3300"/>
                </a:solidFill>
              </a:rPr>
              <a:t>Melting Point</a:t>
            </a:r>
          </a:p>
        </p:txBody>
      </p:sp>
      <p:sp>
        <p:nvSpPr>
          <p:cNvPr id="55305" name="Text Box 11"/>
          <p:cNvSpPr txBox="1">
            <a:spLocks noChangeArrowheads="1"/>
          </p:cNvSpPr>
          <p:nvPr/>
        </p:nvSpPr>
        <p:spPr bwMode="auto">
          <a:xfrm>
            <a:off x="5257800" y="6172200"/>
            <a:ext cx="1884363" cy="457200"/>
          </a:xfrm>
          <a:prstGeom prst="rect">
            <a:avLst/>
          </a:prstGeom>
          <a:noFill/>
          <a:ln w="76200" algn="ctr">
            <a:noFill/>
            <a:miter lim="800000"/>
            <a:headEnd/>
            <a:tailEnd/>
          </a:ln>
        </p:spPr>
        <p:txBody>
          <a:bodyPr wrap="none">
            <a:spAutoFit/>
          </a:bodyPr>
          <a:lstStyle/>
          <a:p>
            <a:pPr algn="ctr"/>
            <a:r>
              <a:rPr lang="en-US" sz="2400">
                <a:solidFill>
                  <a:srgbClr val="FF3300"/>
                </a:solidFill>
              </a:rPr>
              <a:t>Boiling Point</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2"/>
          <p:cNvSpPr txBox="1">
            <a:spLocks noChangeArrowheads="1"/>
          </p:cNvSpPr>
          <p:nvPr/>
        </p:nvSpPr>
        <p:spPr bwMode="auto">
          <a:xfrm>
            <a:off x="0" y="0"/>
            <a:ext cx="9144000" cy="3016250"/>
          </a:xfrm>
          <a:prstGeom prst="rect">
            <a:avLst/>
          </a:prstGeom>
          <a:noFill/>
          <a:ln w="9525">
            <a:noFill/>
            <a:miter lim="800000"/>
            <a:headEnd/>
            <a:tailEnd/>
          </a:ln>
        </p:spPr>
        <p:txBody>
          <a:bodyPr>
            <a:spAutoFit/>
          </a:bodyPr>
          <a:lstStyle/>
          <a:p>
            <a:pPr>
              <a:spcBef>
                <a:spcPct val="50000"/>
              </a:spcBef>
            </a:pPr>
            <a:r>
              <a:rPr lang="en-US"/>
              <a:t>The phase diagram is helpful to compare the phase that will exist at any particular </a:t>
            </a:r>
            <a:r>
              <a:rPr lang="en-US" u="sng"/>
              <a:t>pressure</a:t>
            </a:r>
            <a:r>
              <a:rPr lang="en-US"/>
              <a:t> and </a:t>
            </a:r>
            <a:r>
              <a:rPr lang="en-US" u="sng"/>
              <a:t>temperature</a:t>
            </a:r>
            <a:r>
              <a:rPr lang="en-US"/>
              <a:t>, but if the amount of energy that is needed to change a phases’ temperature or change the phase is needed, it is easier to put the information into a heat curve.</a:t>
            </a:r>
          </a:p>
        </p:txBody>
      </p:sp>
      <p:pic>
        <p:nvPicPr>
          <p:cNvPr id="56322" name="Picture 3" descr="image023"/>
          <p:cNvPicPr>
            <a:picLocks noChangeAspect="1" noChangeArrowheads="1"/>
          </p:cNvPicPr>
          <p:nvPr/>
        </p:nvPicPr>
        <p:blipFill>
          <a:blip r:embed="rId2"/>
          <a:srcRect/>
          <a:stretch>
            <a:fillRect/>
          </a:stretch>
        </p:blipFill>
        <p:spPr bwMode="auto">
          <a:xfrm>
            <a:off x="1828800" y="2922588"/>
            <a:ext cx="5715000" cy="39354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From this heat curve (for </a:t>
            </a:r>
            <a:r>
              <a:rPr lang="en-US" u="sng"/>
              <a:t>water</a:t>
            </a:r>
            <a:r>
              <a:rPr lang="en-US"/>
              <a:t>) we can see how the temperatures change and the phases change.  Notice that the temperature </a:t>
            </a:r>
            <a:r>
              <a:rPr lang="en-US" u="sng"/>
              <a:t>does not</a:t>
            </a:r>
            <a:r>
              <a:rPr lang="en-US"/>
              <a:t> change during a phase change (the two flat lines).  </a:t>
            </a:r>
          </a:p>
          <a:p>
            <a:pPr>
              <a:spcBef>
                <a:spcPct val="50000"/>
              </a:spcBef>
            </a:pPr>
            <a:endParaRPr lang="en-US"/>
          </a:p>
          <a:p>
            <a:pPr>
              <a:spcBef>
                <a:spcPct val="50000"/>
              </a:spcBef>
            </a:pPr>
            <a:r>
              <a:rPr lang="en-US"/>
              <a:t>This means our equation for heat q = m × c × ∆T will not work during a phase change, but it makes sense that heat is needed to melt something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2"/>
          <p:cNvSpPr txBox="1">
            <a:spLocks noChangeArrowheads="1"/>
          </p:cNvSpPr>
          <p:nvPr/>
        </p:nvSpPr>
        <p:spPr bwMode="auto">
          <a:xfrm>
            <a:off x="0" y="0"/>
            <a:ext cx="9144000" cy="5457825"/>
          </a:xfrm>
          <a:prstGeom prst="rect">
            <a:avLst/>
          </a:prstGeom>
          <a:noFill/>
          <a:ln w="9525">
            <a:noFill/>
            <a:miter lim="800000"/>
            <a:headEnd/>
            <a:tailEnd/>
          </a:ln>
        </p:spPr>
        <p:txBody>
          <a:bodyPr>
            <a:spAutoFit/>
          </a:bodyPr>
          <a:lstStyle/>
          <a:p>
            <a:pPr>
              <a:spcBef>
                <a:spcPct val="50000"/>
              </a:spcBef>
            </a:pPr>
            <a:r>
              <a:rPr lang="en-US"/>
              <a:t>so new equations are needed for use during a </a:t>
            </a:r>
            <a:r>
              <a:rPr lang="en-US" u="sng"/>
              <a:t>phase</a:t>
            </a:r>
            <a:r>
              <a:rPr lang="en-US"/>
              <a:t> </a:t>
            </a:r>
            <a:r>
              <a:rPr lang="en-US" u="sng"/>
              <a:t>change</a:t>
            </a:r>
            <a:r>
              <a:rPr lang="en-US"/>
              <a:t>:</a:t>
            </a:r>
          </a:p>
          <a:p>
            <a:pPr>
              <a:spcBef>
                <a:spcPct val="50000"/>
              </a:spcBef>
            </a:pPr>
            <a:endParaRPr lang="en-US"/>
          </a:p>
          <a:p>
            <a:pPr>
              <a:spcBef>
                <a:spcPct val="50000"/>
              </a:spcBef>
            </a:pPr>
            <a:endParaRPr lang="en-US"/>
          </a:p>
          <a:p>
            <a:pPr algn="ctr">
              <a:spcBef>
                <a:spcPct val="50000"/>
              </a:spcBef>
            </a:pPr>
            <a:r>
              <a:rPr lang="en-US"/>
              <a:t>during melting/freezing, q = m × H</a:t>
            </a:r>
            <a:r>
              <a:rPr lang="en-US" baseline="-25000"/>
              <a:t>f</a:t>
            </a:r>
          </a:p>
          <a:p>
            <a:pPr algn="ctr">
              <a:spcBef>
                <a:spcPct val="50000"/>
              </a:spcBef>
            </a:pPr>
            <a:r>
              <a:rPr lang="en-US"/>
              <a:t>q = heat (add “-“ sign for freezing), measured in J</a:t>
            </a:r>
          </a:p>
          <a:p>
            <a:pPr algn="ctr">
              <a:spcBef>
                <a:spcPct val="50000"/>
              </a:spcBef>
            </a:pPr>
            <a:r>
              <a:rPr lang="en-US"/>
              <a:t>m = mass, measured in g</a:t>
            </a:r>
          </a:p>
          <a:p>
            <a:pPr algn="ctr">
              <a:spcBef>
                <a:spcPct val="50000"/>
              </a:spcBef>
            </a:pPr>
            <a:r>
              <a:rPr lang="en-US"/>
              <a:t>H</a:t>
            </a:r>
            <a:r>
              <a:rPr lang="en-US" baseline="-25000"/>
              <a:t>f</a:t>
            </a:r>
            <a:r>
              <a:rPr lang="en-US"/>
              <a:t> = heat of fusion, measured in</a:t>
            </a:r>
          </a:p>
        </p:txBody>
      </p:sp>
      <p:graphicFrame>
        <p:nvGraphicFramePr>
          <p:cNvPr id="58383" name="Group 15"/>
          <p:cNvGraphicFramePr>
            <a:graphicFrameLocks noGrp="1"/>
          </p:cNvGraphicFramePr>
          <p:nvPr/>
        </p:nvGraphicFramePr>
        <p:xfrm>
          <a:off x="7543800" y="4572000"/>
          <a:ext cx="457200" cy="1036638"/>
        </p:xfrm>
        <a:graphic>
          <a:graphicData uri="http://schemas.openxmlformats.org/drawingml/2006/table">
            <a:tbl>
              <a:tblPr/>
              <a:tblGrid>
                <a:gridCol w="457200"/>
              </a:tblGrid>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Perpetua"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Perpetua" pitchFamily="18" charset="0"/>
                        </a:rPr>
                        <a:t>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 Box 2"/>
          <p:cNvSpPr txBox="1">
            <a:spLocks noChangeArrowheads="1"/>
          </p:cNvSpPr>
          <p:nvPr/>
        </p:nvSpPr>
        <p:spPr bwMode="auto">
          <a:xfrm>
            <a:off x="0" y="0"/>
            <a:ext cx="9144000" cy="5367338"/>
          </a:xfrm>
          <a:prstGeom prst="rect">
            <a:avLst/>
          </a:prstGeom>
          <a:noFill/>
          <a:ln w="9525">
            <a:noFill/>
            <a:miter lim="800000"/>
            <a:headEnd/>
            <a:tailEnd/>
          </a:ln>
        </p:spPr>
        <p:txBody>
          <a:bodyPr>
            <a:spAutoFit/>
          </a:bodyPr>
          <a:lstStyle/>
          <a:p>
            <a:pPr>
              <a:spcBef>
                <a:spcPct val="50000"/>
              </a:spcBef>
            </a:pPr>
            <a:r>
              <a:rPr lang="en-US"/>
              <a:t>so new equations are needed for use during a phase change:</a:t>
            </a:r>
          </a:p>
          <a:p>
            <a:pPr>
              <a:spcBef>
                <a:spcPct val="50000"/>
              </a:spcBef>
            </a:pPr>
            <a:endParaRPr lang="en-US"/>
          </a:p>
          <a:p>
            <a:pPr>
              <a:spcBef>
                <a:spcPct val="50000"/>
              </a:spcBef>
            </a:pPr>
            <a:endParaRPr lang="en-US"/>
          </a:p>
          <a:p>
            <a:pPr algn="ctr">
              <a:spcBef>
                <a:spcPct val="50000"/>
              </a:spcBef>
            </a:pPr>
            <a:r>
              <a:rPr lang="en-US"/>
              <a:t>during boiling/condensing , q = m × H</a:t>
            </a:r>
            <a:r>
              <a:rPr lang="en-US" baseline="-25000"/>
              <a:t>v</a:t>
            </a:r>
          </a:p>
          <a:p>
            <a:pPr algn="ctr">
              <a:spcBef>
                <a:spcPct val="50000"/>
              </a:spcBef>
            </a:pPr>
            <a:r>
              <a:rPr lang="en-US" sz="2800"/>
              <a:t>q = heat (add “-“ sign for condensing), measured in J</a:t>
            </a:r>
          </a:p>
          <a:p>
            <a:pPr algn="ctr">
              <a:spcBef>
                <a:spcPct val="50000"/>
              </a:spcBef>
            </a:pPr>
            <a:r>
              <a:rPr lang="en-US"/>
              <a:t>m = mass, measured in g</a:t>
            </a:r>
          </a:p>
          <a:p>
            <a:pPr algn="ctr">
              <a:spcBef>
                <a:spcPct val="50000"/>
              </a:spcBef>
            </a:pPr>
            <a:r>
              <a:rPr lang="en-US"/>
              <a:t>H</a:t>
            </a:r>
            <a:r>
              <a:rPr lang="en-US" baseline="-25000"/>
              <a:t>v</a:t>
            </a:r>
            <a:r>
              <a:rPr lang="en-US"/>
              <a:t> = heat of vaporization, measured in</a:t>
            </a:r>
          </a:p>
        </p:txBody>
      </p:sp>
      <p:graphicFrame>
        <p:nvGraphicFramePr>
          <p:cNvPr id="59395" name="Group 3"/>
          <p:cNvGraphicFramePr>
            <a:graphicFrameLocks noGrp="1"/>
          </p:cNvGraphicFramePr>
          <p:nvPr/>
        </p:nvGraphicFramePr>
        <p:xfrm>
          <a:off x="8229600" y="4572000"/>
          <a:ext cx="457200" cy="1036638"/>
        </p:xfrm>
        <a:graphic>
          <a:graphicData uri="http://schemas.openxmlformats.org/drawingml/2006/table">
            <a:tbl>
              <a:tblPr/>
              <a:tblGrid>
                <a:gridCol w="457200"/>
              </a:tblGrid>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Perpetua" pitchFamily="18" charset="0"/>
                          <a:cs typeface="Times New Roman"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Perpetua" pitchFamily="18" charset="0"/>
                          <a:cs typeface="Times New Roman" pitchFamily="18" charset="0"/>
                        </a:rPr>
                        <a:t>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 Box 2"/>
          <p:cNvSpPr txBox="1">
            <a:spLocks noChangeArrowheads="1"/>
          </p:cNvSpPr>
          <p:nvPr/>
        </p:nvSpPr>
        <p:spPr bwMode="auto">
          <a:xfrm>
            <a:off x="0" y="0"/>
            <a:ext cx="9144000" cy="6189663"/>
          </a:xfrm>
          <a:prstGeom prst="rect">
            <a:avLst/>
          </a:prstGeom>
          <a:noFill/>
          <a:ln w="9525">
            <a:noFill/>
            <a:miter lim="800000"/>
            <a:headEnd/>
            <a:tailEnd/>
          </a:ln>
        </p:spPr>
        <p:txBody>
          <a:bodyPr>
            <a:spAutoFit/>
          </a:bodyPr>
          <a:lstStyle/>
          <a:p>
            <a:pPr>
              <a:spcBef>
                <a:spcPct val="50000"/>
              </a:spcBef>
            </a:pPr>
            <a:r>
              <a:rPr lang="en-US"/>
              <a:t>Example Calculations</a:t>
            </a:r>
          </a:p>
          <a:p>
            <a:pPr>
              <a:spcBef>
                <a:spcPct val="50000"/>
              </a:spcBef>
            </a:pPr>
            <a:r>
              <a:rPr lang="en-US"/>
              <a:t>Calculate the heat needed for the heat curve above for 100 g of water.</a:t>
            </a:r>
          </a:p>
          <a:p>
            <a:pPr>
              <a:spcBef>
                <a:spcPct val="50000"/>
              </a:spcBef>
            </a:pPr>
            <a:endParaRPr lang="en-US"/>
          </a:p>
          <a:p>
            <a:pPr algn="ctr">
              <a:spcBef>
                <a:spcPct val="50000"/>
              </a:spcBef>
            </a:pPr>
            <a:r>
              <a:rPr lang="en-US"/>
              <a:t>H</a:t>
            </a:r>
            <a:r>
              <a:rPr lang="en-US" baseline="-25000"/>
              <a:t>f</a:t>
            </a:r>
            <a:r>
              <a:rPr lang="en-US"/>
              <a:t>water = 334 J/g</a:t>
            </a:r>
          </a:p>
          <a:p>
            <a:pPr algn="ctr">
              <a:spcBef>
                <a:spcPct val="50000"/>
              </a:spcBef>
            </a:pPr>
            <a:r>
              <a:rPr lang="en-US"/>
              <a:t>H</a:t>
            </a:r>
            <a:r>
              <a:rPr lang="en-US" baseline="-25000"/>
              <a:t>v</a:t>
            </a:r>
            <a:r>
              <a:rPr lang="en-US"/>
              <a:t>water = 2260 J/g</a:t>
            </a:r>
          </a:p>
          <a:p>
            <a:pPr algn="ctr">
              <a:spcBef>
                <a:spcPct val="50000"/>
              </a:spcBef>
            </a:pPr>
            <a:r>
              <a:rPr lang="en-US"/>
              <a:t>c ice = 2.06 J/g °C</a:t>
            </a:r>
          </a:p>
          <a:p>
            <a:pPr algn="ctr">
              <a:spcBef>
                <a:spcPct val="50000"/>
              </a:spcBef>
            </a:pPr>
            <a:r>
              <a:rPr lang="en-US"/>
              <a:t>c water = 4.18 J/g °C</a:t>
            </a:r>
          </a:p>
          <a:p>
            <a:pPr algn="ctr">
              <a:spcBef>
                <a:spcPct val="50000"/>
              </a:spcBef>
            </a:pPr>
            <a:r>
              <a:rPr lang="en-US"/>
              <a:t>c steam = 2.08 J/g °C</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1442" name="Text Box 2"/>
          <p:cNvSpPr txBox="1">
            <a:spLocks noChangeArrowheads="1"/>
          </p:cNvSpPr>
          <p:nvPr/>
        </p:nvSpPr>
        <p:spPr bwMode="auto">
          <a:xfrm>
            <a:off x="0" y="0"/>
            <a:ext cx="9144000" cy="5702300"/>
          </a:xfrm>
          <a:prstGeom prst="rect">
            <a:avLst/>
          </a:prstGeom>
          <a:noFill/>
          <a:ln w="9525">
            <a:noFill/>
            <a:miter lim="800000"/>
            <a:headEnd/>
            <a:tailEnd/>
          </a:ln>
        </p:spPr>
        <p:txBody>
          <a:bodyPr>
            <a:spAutoFit/>
          </a:bodyPr>
          <a:lstStyle/>
          <a:p>
            <a:pPr>
              <a:spcBef>
                <a:spcPct val="50000"/>
              </a:spcBef>
            </a:pPr>
            <a:r>
              <a:rPr lang="en-US"/>
              <a:t>Step 1:  Ice from -40 °C to 0 °C.</a:t>
            </a:r>
            <a:endParaRPr lang="fr-FR"/>
          </a:p>
          <a:p>
            <a:pPr>
              <a:spcBef>
                <a:spcPct val="50000"/>
              </a:spcBef>
            </a:pPr>
            <a:endParaRPr lang="fr-FR"/>
          </a:p>
          <a:p>
            <a:pPr>
              <a:spcBef>
                <a:spcPct val="50000"/>
              </a:spcBef>
            </a:pPr>
            <a:endParaRPr lang="fr-FR"/>
          </a:p>
          <a:p>
            <a:pPr>
              <a:spcBef>
                <a:spcPct val="50000"/>
              </a:spcBef>
            </a:pPr>
            <a:endParaRPr lang="fr-FR"/>
          </a:p>
          <a:p>
            <a:pPr>
              <a:spcBef>
                <a:spcPct val="50000"/>
              </a:spcBef>
            </a:pPr>
            <a:r>
              <a:rPr lang="fr-FR">
                <a:solidFill>
                  <a:schemeClr val="tx1"/>
                </a:solidFill>
              </a:rPr>
              <a:t>q = m × c × ∆T</a:t>
            </a:r>
          </a:p>
          <a:p>
            <a:pPr>
              <a:spcBef>
                <a:spcPct val="50000"/>
              </a:spcBef>
            </a:pPr>
            <a:r>
              <a:rPr lang="fr-FR">
                <a:solidFill>
                  <a:schemeClr val="tx1"/>
                </a:solidFill>
              </a:rPr>
              <a:t>q = ________ x ________ x (________ - _______)</a:t>
            </a:r>
          </a:p>
          <a:p>
            <a:pPr>
              <a:spcBef>
                <a:spcPct val="50000"/>
              </a:spcBef>
            </a:pPr>
            <a:r>
              <a:rPr lang="fr-FR">
                <a:solidFill>
                  <a:schemeClr val="tx1"/>
                </a:solidFill>
              </a:rPr>
              <a:t>q = _______________</a:t>
            </a:r>
          </a:p>
          <a:p>
            <a:pPr>
              <a:spcBef>
                <a:spcPct val="50000"/>
              </a:spcBef>
            </a:pPr>
            <a:endParaRPr lang="en-US">
              <a:solidFill>
                <a:schemeClr val="tx1"/>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2466" name="Text Box 2"/>
          <p:cNvSpPr txBox="1">
            <a:spLocks noChangeArrowheads="1"/>
          </p:cNvSpPr>
          <p:nvPr/>
        </p:nvSpPr>
        <p:spPr bwMode="auto">
          <a:xfrm>
            <a:off x="0" y="0"/>
            <a:ext cx="9144000" cy="4970463"/>
          </a:xfrm>
          <a:prstGeom prst="rect">
            <a:avLst/>
          </a:prstGeom>
          <a:noFill/>
          <a:ln w="9525">
            <a:noFill/>
            <a:miter lim="800000"/>
            <a:headEnd/>
            <a:tailEnd/>
          </a:ln>
        </p:spPr>
        <p:txBody>
          <a:bodyPr>
            <a:spAutoFit/>
          </a:bodyPr>
          <a:lstStyle/>
          <a:p>
            <a:pPr>
              <a:spcBef>
                <a:spcPct val="50000"/>
              </a:spcBef>
            </a:pPr>
            <a:r>
              <a:rPr lang="en-US"/>
              <a:t>Step 2: Turning ice into liquid water</a:t>
            </a:r>
          </a:p>
          <a:p>
            <a:pPr>
              <a:spcBef>
                <a:spcPct val="50000"/>
              </a:spcBef>
            </a:pPr>
            <a:endParaRPr lang="en-US"/>
          </a:p>
          <a:p>
            <a:pPr>
              <a:spcBef>
                <a:spcPct val="50000"/>
              </a:spcBef>
            </a:pPr>
            <a:endParaRPr lang="en-US"/>
          </a:p>
          <a:p>
            <a:pPr>
              <a:spcBef>
                <a:spcPct val="50000"/>
              </a:spcBef>
            </a:pPr>
            <a:endParaRPr lang="en-US"/>
          </a:p>
          <a:p>
            <a:pPr>
              <a:spcBef>
                <a:spcPct val="50000"/>
              </a:spcBef>
            </a:pPr>
            <a:r>
              <a:rPr lang="en-US">
                <a:solidFill>
                  <a:schemeClr val="tx1"/>
                </a:solidFill>
              </a:rPr>
              <a:t>q = m × Hf</a:t>
            </a:r>
            <a:endParaRPr lang="fr-FR" altLang="ja-JP" i="1">
              <a:solidFill>
                <a:schemeClr val="tx1"/>
              </a:solidFill>
              <a:ea typeface="ＭＳ Ｐゴシック"/>
              <a:cs typeface="ＭＳ Ｐゴシック"/>
            </a:endParaRPr>
          </a:p>
          <a:p>
            <a:pPr>
              <a:spcBef>
                <a:spcPct val="50000"/>
              </a:spcBef>
            </a:pPr>
            <a:r>
              <a:rPr lang="fr-FR" altLang="ja-JP">
                <a:solidFill>
                  <a:schemeClr val="tx1"/>
                </a:solidFill>
                <a:ea typeface="ＭＳ Ｐゴシック"/>
                <a:cs typeface="ＭＳ Ｐゴシック"/>
              </a:rPr>
              <a:t>q</a:t>
            </a:r>
            <a:r>
              <a:rPr lang="fr-FR" altLang="ja-JP" i="1">
                <a:solidFill>
                  <a:schemeClr val="tx1"/>
                </a:solidFill>
                <a:ea typeface="ＭＳ Ｐゴシック"/>
                <a:cs typeface="ＭＳ Ｐゴシック"/>
              </a:rPr>
              <a:t> = ___________ x ___________ </a:t>
            </a:r>
          </a:p>
          <a:p>
            <a:pPr>
              <a:spcBef>
                <a:spcPct val="50000"/>
              </a:spcBef>
            </a:pPr>
            <a:r>
              <a:rPr lang="fr-FR" altLang="ja-JP">
                <a:solidFill>
                  <a:schemeClr val="tx1"/>
                </a:solidFill>
                <a:ea typeface="ＭＳ Ｐゴシック"/>
                <a:cs typeface="ＭＳ Ｐゴシック"/>
              </a:rPr>
              <a:t>q = _______________</a:t>
            </a:r>
            <a:endParaRPr lang="en-US">
              <a:solidFill>
                <a:schemeClr val="tx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Kinetic energy is energy of </a:t>
            </a:r>
            <a:r>
              <a:rPr lang="en-US" u="sng"/>
              <a:t>motion</a:t>
            </a:r>
            <a:r>
              <a:rPr lang="en-US"/>
              <a:t>, and is the usual use for potential energy (food energy allows you to move).  </a:t>
            </a:r>
          </a:p>
          <a:p>
            <a:pPr>
              <a:spcBef>
                <a:spcPct val="50000"/>
              </a:spcBef>
            </a:pPr>
            <a:endParaRPr lang="en-US"/>
          </a:p>
          <a:p>
            <a:pPr>
              <a:spcBef>
                <a:spcPct val="50000"/>
              </a:spcBef>
            </a:pPr>
            <a:r>
              <a:rPr lang="en-US"/>
              <a:t>A chemical reaction could have both </a:t>
            </a:r>
            <a:r>
              <a:rPr lang="en-US" u="sng"/>
              <a:t>kinetic</a:t>
            </a:r>
            <a:r>
              <a:rPr lang="en-US"/>
              <a:t> energy, as the atoms or molecules move around, and </a:t>
            </a:r>
            <a:r>
              <a:rPr lang="en-US" u="sng"/>
              <a:t>potential</a:t>
            </a:r>
            <a:r>
              <a:rPr lang="en-US"/>
              <a:t> energy, as there could be chemicals still waiting to react.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3490" name="Text Box 2"/>
          <p:cNvSpPr txBox="1">
            <a:spLocks noChangeArrowheads="1"/>
          </p:cNvSpPr>
          <p:nvPr/>
        </p:nvSpPr>
        <p:spPr bwMode="auto">
          <a:xfrm>
            <a:off x="0" y="0"/>
            <a:ext cx="9144000" cy="5702300"/>
          </a:xfrm>
          <a:prstGeom prst="rect">
            <a:avLst/>
          </a:prstGeom>
          <a:noFill/>
          <a:ln w="9525">
            <a:noFill/>
            <a:miter lim="800000"/>
            <a:headEnd/>
            <a:tailEnd/>
          </a:ln>
        </p:spPr>
        <p:txBody>
          <a:bodyPr>
            <a:spAutoFit/>
          </a:bodyPr>
          <a:lstStyle/>
          <a:p>
            <a:pPr>
              <a:spcBef>
                <a:spcPct val="50000"/>
              </a:spcBef>
            </a:pPr>
            <a:r>
              <a:rPr lang="en-US"/>
              <a:t>Step 3: Water from 0 °C to 100 °C.</a:t>
            </a:r>
          </a:p>
          <a:p>
            <a:pPr>
              <a:spcBef>
                <a:spcPct val="50000"/>
              </a:spcBef>
            </a:pPr>
            <a:endParaRPr lang="fr-FR"/>
          </a:p>
          <a:p>
            <a:pPr>
              <a:spcBef>
                <a:spcPct val="50000"/>
              </a:spcBef>
            </a:pPr>
            <a:endParaRPr lang="fr-FR"/>
          </a:p>
          <a:p>
            <a:pPr>
              <a:spcBef>
                <a:spcPct val="50000"/>
              </a:spcBef>
            </a:pPr>
            <a:endParaRPr lang="fr-FR"/>
          </a:p>
          <a:p>
            <a:pPr>
              <a:spcBef>
                <a:spcPct val="50000"/>
              </a:spcBef>
            </a:pPr>
            <a:r>
              <a:rPr lang="fr-FR">
                <a:solidFill>
                  <a:schemeClr val="tx1"/>
                </a:solidFill>
              </a:rPr>
              <a:t>q = m × c × ∆T</a:t>
            </a:r>
          </a:p>
          <a:p>
            <a:pPr>
              <a:spcBef>
                <a:spcPct val="50000"/>
              </a:spcBef>
            </a:pPr>
            <a:r>
              <a:rPr lang="fr-FR">
                <a:solidFill>
                  <a:schemeClr val="tx1"/>
                </a:solidFill>
              </a:rPr>
              <a:t>q = ________ x ________ x (________ - _______)</a:t>
            </a:r>
          </a:p>
          <a:p>
            <a:pPr>
              <a:spcBef>
                <a:spcPct val="50000"/>
              </a:spcBef>
            </a:pPr>
            <a:r>
              <a:rPr lang="fr-FR">
                <a:solidFill>
                  <a:schemeClr val="tx1"/>
                </a:solidFill>
              </a:rPr>
              <a:t>q = _______________</a:t>
            </a:r>
          </a:p>
          <a:p>
            <a:pPr>
              <a:spcBef>
                <a:spcPct val="50000"/>
              </a:spcBef>
            </a:pPr>
            <a:endParaRPr lang="en-US">
              <a:solidFill>
                <a:schemeClr val="tx1"/>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4514" name="Text Box 2"/>
          <p:cNvSpPr txBox="1">
            <a:spLocks noChangeArrowheads="1"/>
          </p:cNvSpPr>
          <p:nvPr/>
        </p:nvSpPr>
        <p:spPr bwMode="auto">
          <a:xfrm>
            <a:off x="0" y="0"/>
            <a:ext cx="9144000" cy="5457825"/>
          </a:xfrm>
          <a:prstGeom prst="rect">
            <a:avLst/>
          </a:prstGeom>
          <a:noFill/>
          <a:ln w="9525">
            <a:noFill/>
            <a:miter lim="800000"/>
            <a:headEnd/>
            <a:tailEnd/>
          </a:ln>
        </p:spPr>
        <p:txBody>
          <a:bodyPr>
            <a:spAutoFit/>
          </a:bodyPr>
          <a:lstStyle/>
          <a:p>
            <a:pPr>
              <a:spcBef>
                <a:spcPct val="50000"/>
              </a:spcBef>
            </a:pPr>
            <a:r>
              <a:rPr lang="en-US"/>
              <a:t>Step 4: Turning liquid water into water vapor (steam).</a:t>
            </a:r>
          </a:p>
          <a:p>
            <a:pPr>
              <a:spcBef>
                <a:spcPct val="50000"/>
              </a:spcBef>
            </a:pPr>
            <a:endParaRPr lang="en-US"/>
          </a:p>
          <a:p>
            <a:pPr>
              <a:spcBef>
                <a:spcPct val="50000"/>
              </a:spcBef>
            </a:pPr>
            <a:endParaRPr lang="en-US"/>
          </a:p>
          <a:p>
            <a:pPr>
              <a:spcBef>
                <a:spcPct val="50000"/>
              </a:spcBef>
            </a:pPr>
            <a:endParaRPr lang="en-US"/>
          </a:p>
          <a:p>
            <a:pPr>
              <a:spcBef>
                <a:spcPct val="50000"/>
              </a:spcBef>
            </a:pPr>
            <a:r>
              <a:rPr lang="en-US">
                <a:solidFill>
                  <a:schemeClr val="tx1"/>
                </a:solidFill>
              </a:rPr>
              <a:t>q = m × Hv</a:t>
            </a:r>
            <a:endParaRPr lang="fr-FR" altLang="ja-JP" i="1">
              <a:solidFill>
                <a:schemeClr val="tx1"/>
              </a:solidFill>
              <a:ea typeface="ＭＳ Ｐゴシック"/>
              <a:cs typeface="ＭＳ Ｐゴシック"/>
            </a:endParaRPr>
          </a:p>
          <a:p>
            <a:pPr>
              <a:spcBef>
                <a:spcPct val="50000"/>
              </a:spcBef>
            </a:pPr>
            <a:r>
              <a:rPr lang="fr-FR" altLang="ja-JP">
                <a:solidFill>
                  <a:schemeClr val="tx1"/>
                </a:solidFill>
                <a:ea typeface="ＭＳ Ｐゴシック"/>
                <a:cs typeface="ＭＳ Ｐゴシック"/>
              </a:rPr>
              <a:t>q</a:t>
            </a:r>
            <a:r>
              <a:rPr lang="fr-FR" altLang="ja-JP" i="1">
                <a:solidFill>
                  <a:schemeClr val="tx1"/>
                </a:solidFill>
                <a:ea typeface="ＭＳ Ｐゴシック"/>
                <a:cs typeface="ＭＳ Ｐゴシック"/>
              </a:rPr>
              <a:t> = ___________ x ___________ </a:t>
            </a:r>
          </a:p>
          <a:p>
            <a:pPr>
              <a:spcBef>
                <a:spcPct val="50000"/>
              </a:spcBef>
            </a:pPr>
            <a:r>
              <a:rPr lang="fr-FR" altLang="ja-JP">
                <a:solidFill>
                  <a:schemeClr val="tx1"/>
                </a:solidFill>
                <a:ea typeface="ＭＳ Ｐゴシック"/>
                <a:cs typeface="ＭＳ Ｐゴシック"/>
              </a:rPr>
              <a:t>q = _______________</a:t>
            </a:r>
            <a:endParaRPr lang="en-US">
              <a:solidFill>
                <a:schemeClr val="tx1"/>
              </a:solidFill>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5538" name="Text Box 2"/>
          <p:cNvSpPr txBox="1">
            <a:spLocks noChangeArrowheads="1"/>
          </p:cNvSpPr>
          <p:nvPr/>
        </p:nvSpPr>
        <p:spPr bwMode="auto">
          <a:xfrm>
            <a:off x="0" y="0"/>
            <a:ext cx="9144000" cy="5702300"/>
          </a:xfrm>
          <a:prstGeom prst="rect">
            <a:avLst/>
          </a:prstGeom>
          <a:noFill/>
          <a:ln w="9525">
            <a:noFill/>
            <a:miter lim="800000"/>
            <a:headEnd/>
            <a:tailEnd/>
          </a:ln>
        </p:spPr>
        <p:txBody>
          <a:bodyPr>
            <a:spAutoFit/>
          </a:bodyPr>
          <a:lstStyle/>
          <a:p>
            <a:pPr>
              <a:spcBef>
                <a:spcPct val="50000"/>
              </a:spcBef>
            </a:pPr>
            <a:r>
              <a:rPr lang="en-US"/>
              <a:t>Step 5: Water vapor from 100 °C to 140 °C</a:t>
            </a:r>
          </a:p>
          <a:p>
            <a:pPr>
              <a:spcBef>
                <a:spcPct val="50000"/>
              </a:spcBef>
            </a:pPr>
            <a:endParaRPr lang="fr-FR"/>
          </a:p>
          <a:p>
            <a:pPr>
              <a:spcBef>
                <a:spcPct val="50000"/>
              </a:spcBef>
            </a:pPr>
            <a:endParaRPr lang="fr-FR"/>
          </a:p>
          <a:p>
            <a:pPr>
              <a:spcBef>
                <a:spcPct val="50000"/>
              </a:spcBef>
            </a:pPr>
            <a:endParaRPr lang="fr-FR"/>
          </a:p>
          <a:p>
            <a:pPr>
              <a:spcBef>
                <a:spcPct val="50000"/>
              </a:spcBef>
            </a:pPr>
            <a:r>
              <a:rPr lang="fr-FR">
                <a:solidFill>
                  <a:schemeClr val="tx1"/>
                </a:solidFill>
              </a:rPr>
              <a:t>q = m × c × ∆T</a:t>
            </a:r>
          </a:p>
          <a:p>
            <a:pPr>
              <a:spcBef>
                <a:spcPct val="50000"/>
              </a:spcBef>
            </a:pPr>
            <a:r>
              <a:rPr lang="fr-FR">
                <a:solidFill>
                  <a:schemeClr val="tx1"/>
                </a:solidFill>
              </a:rPr>
              <a:t>q = ________ x ________ x (________ - _______)</a:t>
            </a:r>
          </a:p>
          <a:p>
            <a:pPr>
              <a:spcBef>
                <a:spcPct val="50000"/>
              </a:spcBef>
            </a:pPr>
            <a:r>
              <a:rPr lang="fr-FR">
                <a:solidFill>
                  <a:schemeClr val="tx1"/>
                </a:solidFill>
              </a:rPr>
              <a:t>q = _______________</a:t>
            </a:r>
          </a:p>
          <a:p>
            <a:pPr>
              <a:spcBef>
                <a:spcPct val="50000"/>
              </a:spcBef>
            </a:pPr>
            <a:endParaRPr lang="en-US">
              <a:solidFill>
                <a:schemeClr val="tx1"/>
              </a:solidFill>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6562" name="Text Box 2"/>
          <p:cNvSpPr txBox="1">
            <a:spLocks noChangeArrowheads="1"/>
          </p:cNvSpPr>
          <p:nvPr/>
        </p:nvSpPr>
        <p:spPr bwMode="auto">
          <a:xfrm>
            <a:off x="0" y="0"/>
            <a:ext cx="9144000" cy="5457825"/>
          </a:xfrm>
          <a:prstGeom prst="rect">
            <a:avLst/>
          </a:prstGeom>
          <a:noFill/>
          <a:ln w="9525">
            <a:noFill/>
            <a:miter lim="800000"/>
            <a:headEnd/>
            <a:tailEnd/>
          </a:ln>
        </p:spPr>
        <p:txBody>
          <a:bodyPr>
            <a:spAutoFit/>
          </a:bodyPr>
          <a:lstStyle/>
          <a:p>
            <a:pPr>
              <a:spcBef>
                <a:spcPct val="50000"/>
              </a:spcBef>
            </a:pPr>
            <a:endParaRPr lang="en-US"/>
          </a:p>
          <a:p>
            <a:pPr>
              <a:spcBef>
                <a:spcPct val="50000"/>
              </a:spcBef>
            </a:pPr>
            <a:endParaRPr lang="en-US"/>
          </a:p>
          <a:p>
            <a:pPr>
              <a:spcBef>
                <a:spcPct val="50000"/>
              </a:spcBef>
            </a:pPr>
            <a:endParaRPr lang="en-US"/>
          </a:p>
          <a:p>
            <a:pPr>
              <a:spcBef>
                <a:spcPct val="50000"/>
              </a:spcBef>
            </a:pPr>
            <a:endParaRPr lang="en-US"/>
          </a:p>
          <a:p>
            <a:pPr>
              <a:spcBef>
                <a:spcPct val="50000"/>
              </a:spcBef>
            </a:pPr>
            <a:r>
              <a:rPr lang="en-US">
                <a:solidFill>
                  <a:schemeClr val="tx1"/>
                </a:solidFill>
              </a:rPr>
              <a:t>Total heat involved = ________ + _______ + _______ + _______ + _______</a:t>
            </a:r>
          </a:p>
          <a:p>
            <a:pPr>
              <a:spcBef>
                <a:spcPct val="50000"/>
              </a:spcBef>
            </a:pPr>
            <a:endParaRPr lang="en-US">
              <a:solidFill>
                <a:schemeClr val="tx1"/>
              </a:solidFill>
            </a:endParaRPr>
          </a:p>
          <a:p>
            <a:pPr>
              <a:spcBef>
                <a:spcPct val="50000"/>
              </a:spcBef>
            </a:pPr>
            <a:r>
              <a:rPr lang="en-US">
                <a:solidFill>
                  <a:schemeClr val="tx1"/>
                </a:solidFill>
              </a:rPr>
              <a:t>Total heat = __________</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Heat and Chemical Reactions</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ext Box 2"/>
          <p:cNvSpPr txBox="1">
            <a:spLocks noChangeArrowheads="1"/>
          </p:cNvSpPr>
          <p:nvPr/>
        </p:nvSpPr>
        <p:spPr bwMode="auto">
          <a:xfrm>
            <a:off x="0" y="0"/>
            <a:ext cx="9144000" cy="5211763"/>
          </a:xfrm>
          <a:prstGeom prst="rect">
            <a:avLst/>
          </a:prstGeom>
          <a:noFill/>
          <a:ln w="9525">
            <a:noFill/>
            <a:miter lim="800000"/>
            <a:headEnd/>
            <a:tailEnd/>
          </a:ln>
        </p:spPr>
        <p:txBody>
          <a:bodyPr>
            <a:spAutoFit/>
          </a:bodyPr>
          <a:lstStyle/>
          <a:p>
            <a:pPr>
              <a:spcBef>
                <a:spcPct val="50000"/>
              </a:spcBef>
            </a:pPr>
            <a:r>
              <a:rPr lang="en-US"/>
              <a:t>Heat and Chemical Reactions</a:t>
            </a:r>
          </a:p>
          <a:p>
            <a:pPr>
              <a:spcBef>
                <a:spcPct val="50000"/>
              </a:spcBef>
            </a:pPr>
            <a:r>
              <a:rPr lang="en-US"/>
              <a:t>Although we did not write heat as a </a:t>
            </a:r>
            <a:r>
              <a:rPr lang="en-US" u="sng"/>
              <a:t>reactant</a:t>
            </a:r>
            <a:r>
              <a:rPr lang="en-US"/>
              <a:t> or </a:t>
            </a:r>
            <a:r>
              <a:rPr lang="en-US" u="sng"/>
              <a:t>product</a:t>
            </a:r>
            <a:r>
              <a:rPr lang="en-US"/>
              <a:t> back in chapter 10, every chemical </a:t>
            </a:r>
          </a:p>
          <a:p>
            <a:pPr>
              <a:spcBef>
                <a:spcPct val="50000"/>
              </a:spcBef>
            </a:pPr>
            <a:endParaRPr lang="en-US"/>
          </a:p>
          <a:p>
            <a:pPr>
              <a:spcBef>
                <a:spcPct val="50000"/>
              </a:spcBef>
            </a:pPr>
            <a:r>
              <a:rPr lang="en-US"/>
              <a:t>reaction involves a change in energy.  If a chemical reaction feels cold when it is happening, then the reaction is </a:t>
            </a:r>
            <a:r>
              <a:rPr lang="en-US" u="sng"/>
              <a:t>absorbing</a:t>
            </a:r>
            <a:r>
              <a:rPr lang="en-US"/>
              <a:t> heat.  If a chemical reaction feels warm when it is happening, then it is </a:t>
            </a:r>
            <a:r>
              <a:rPr lang="en-US" u="sng"/>
              <a:t>giving off</a:t>
            </a:r>
            <a:r>
              <a:rPr lang="en-US"/>
              <a:t> heat.  </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 Box 2"/>
          <p:cNvSpPr txBox="1">
            <a:spLocks noChangeArrowheads="1"/>
          </p:cNvSpPr>
          <p:nvPr/>
        </p:nvSpPr>
        <p:spPr bwMode="auto">
          <a:xfrm>
            <a:off x="0" y="0"/>
            <a:ext cx="9144000" cy="5699125"/>
          </a:xfrm>
          <a:prstGeom prst="rect">
            <a:avLst/>
          </a:prstGeom>
          <a:noFill/>
          <a:ln w="9525">
            <a:noFill/>
            <a:miter lim="800000"/>
            <a:headEnd/>
            <a:tailEnd/>
          </a:ln>
        </p:spPr>
        <p:txBody>
          <a:bodyPr>
            <a:spAutoFit/>
          </a:bodyPr>
          <a:lstStyle/>
          <a:p>
            <a:pPr>
              <a:spcBef>
                <a:spcPct val="50000"/>
              </a:spcBef>
            </a:pPr>
            <a:r>
              <a:rPr lang="en-US"/>
              <a:t>When energy is absorbed by a chemical reaction, it is written as a reactant, and is called </a:t>
            </a:r>
            <a:r>
              <a:rPr lang="en-US" u="sng"/>
              <a:t>endothermic</a:t>
            </a:r>
            <a:r>
              <a:rPr lang="en-US"/>
              <a:t>.  For example:</a:t>
            </a:r>
          </a:p>
          <a:p>
            <a:pPr algn="ctr">
              <a:spcBef>
                <a:spcPct val="50000"/>
              </a:spcBef>
            </a:pPr>
            <a:r>
              <a:rPr lang="en-US"/>
              <a:t>solid + energy (heat) → liquid</a:t>
            </a:r>
          </a:p>
          <a:p>
            <a:pPr algn="ctr">
              <a:spcBef>
                <a:spcPct val="50000"/>
              </a:spcBef>
            </a:pPr>
            <a:endParaRPr lang="en-US"/>
          </a:p>
          <a:p>
            <a:pPr>
              <a:spcBef>
                <a:spcPct val="50000"/>
              </a:spcBef>
            </a:pPr>
            <a:r>
              <a:rPr lang="en-US"/>
              <a:t>For this reaction to happen, heat needs to be </a:t>
            </a:r>
            <a:r>
              <a:rPr lang="en-US" u="sng"/>
              <a:t>removed</a:t>
            </a:r>
            <a:r>
              <a:rPr lang="en-US"/>
              <a:t> from the environment surrounding the reaction for it to occur.  This is why your skin gets cold when you hold ice; the ice is pulling heat out of your skin to melt.</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 Box 2"/>
          <p:cNvSpPr txBox="1">
            <a:spLocks noChangeArrowheads="1"/>
          </p:cNvSpPr>
          <p:nvPr/>
        </p:nvSpPr>
        <p:spPr bwMode="auto">
          <a:xfrm>
            <a:off x="0" y="0"/>
            <a:ext cx="9144000" cy="4724400"/>
          </a:xfrm>
          <a:prstGeom prst="rect">
            <a:avLst/>
          </a:prstGeom>
          <a:noFill/>
          <a:ln w="9525">
            <a:noFill/>
            <a:miter lim="800000"/>
            <a:headEnd/>
            <a:tailEnd/>
          </a:ln>
        </p:spPr>
        <p:txBody>
          <a:bodyPr>
            <a:spAutoFit/>
          </a:bodyPr>
          <a:lstStyle/>
          <a:p>
            <a:pPr>
              <a:spcBef>
                <a:spcPct val="50000"/>
              </a:spcBef>
            </a:pPr>
            <a:r>
              <a:rPr lang="en-US"/>
              <a:t>When energy is given off by a chemical reaction, it is written as a product, and is called </a:t>
            </a:r>
            <a:r>
              <a:rPr lang="en-US" u="sng"/>
              <a:t>exothermic</a:t>
            </a:r>
            <a:r>
              <a:rPr lang="en-US"/>
              <a:t>.  For example:</a:t>
            </a:r>
          </a:p>
          <a:p>
            <a:pPr>
              <a:spcBef>
                <a:spcPct val="50000"/>
              </a:spcBef>
            </a:pPr>
            <a:r>
              <a:rPr lang="en-US"/>
              <a:t>Iron + oxygen gas → iron(III) oxide + energy (heat)</a:t>
            </a:r>
          </a:p>
          <a:p>
            <a:pPr>
              <a:spcBef>
                <a:spcPct val="50000"/>
              </a:spcBef>
            </a:pPr>
            <a:endParaRPr lang="en-US"/>
          </a:p>
          <a:p>
            <a:pPr>
              <a:spcBef>
                <a:spcPct val="50000"/>
              </a:spcBef>
            </a:pPr>
            <a:r>
              <a:rPr lang="en-US"/>
              <a:t>When this reaction happens heat is given off by the chemical reaction, which is why it is used in instant hot pads.  </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ext Box 2"/>
          <p:cNvSpPr txBox="1">
            <a:spLocks noChangeArrowheads="1"/>
          </p:cNvSpPr>
          <p:nvPr/>
        </p:nvSpPr>
        <p:spPr bwMode="auto">
          <a:xfrm>
            <a:off x="0" y="0"/>
            <a:ext cx="9144000" cy="5699125"/>
          </a:xfrm>
          <a:prstGeom prst="rect">
            <a:avLst/>
          </a:prstGeom>
          <a:noFill/>
          <a:ln w="9525">
            <a:noFill/>
            <a:miter lim="800000"/>
            <a:headEnd/>
            <a:tailEnd/>
          </a:ln>
        </p:spPr>
        <p:txBody>
          <a:bodyPr>
            <a:spAutoFit/>
          </a:bodyPr>
          <a:lstStyle/>
          <a:p>
            <a:pPr>
              <a:spcBef>
                <a:spcPct val="50000"/>
              </a:spcBef>
            </a:pPr>
            <a:r>
              <a:rPr lang="en-US"/>
              <a:t>In both endothermic and exothermic chemical reactions, the energy does not need to be </a:t>
            </a:r>
            <a:r>
              <a:rPr lang="en-US" u="sng"/>
              <a:t>heat</a:t>
            </a:r>
            <a:r>
              <a:rPr lang="en-US"/>
              <a:t> only.  Some chemicals are stored in dark brown bottles to block out the light.  </a:t>
            </a:r>
          </a:p>
          <a:p>
            <a:pPr>
              <a:spcBef>
                <a:spcPct val="50000"/>
              </a:spcBef>
            </a:pPr>
            <a:endParaRPr lang="en-US"/>
          </a:p>
          <a:p>
            <a:pPr>
              <a:spcBef>
                <a:spcPct val="50000"/>
              </a:spcBef>
            </a:pPr>
            <a:r>
              <a:rPr lang="en-US"/>
              <a:t>Light can cause some chemicals to deteriorate faster than a chemist would like, ruining the purity of the chemical.  To separate water into hydrogen and oxygen (hydrolysis) </a:t>
            </a:r>
            <a:r>
              <a:rPr lang="en-US" u="sng"/>
              <a:t>electricity</a:t>
            </a:r>
            <a:r>
              <a:rPr lang="en-US"/>
              <a:t> is often used.</a:t>
            </a:r>
          </a:p>
          <a:p>
            <a:pPr>
              <a:spcBef>
                <a:spcPct val="50000"/>
              </a:spcBef>
            </a:pPr>
            <a:r>
              <a:rPr lang="en-US"/>
              <a:t>Is hydrolysis of water endothermic or exothermic?</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Box 2"/>
          <p:cNvSpPr txBox="1">
            <a:spLocks noChangeArrowheads="1"/>
          </p:cNvSpPr>
          <p:nvPr/>
        </p:nvSpPr>
        <p:spPr bwMode="auto">
          <a:xfrm>
            <a:off x="0" y="0"/>
            <a:ext cx="9144000" cy="2041525"/>
          </a:xfrm>
          <a:prstGeom prst="rect">
            <a:avLst/>
          </a:prstGeom>
          <a:noFill/>
          <a:ln w="9525">
            <a:noFill/>
            <a:miter lim="800000"/>
            <a:headEnd/>
            <a:tailEnd/>
          </a:ln>
        </p:spPr>
        <p:txBody>
          <a:bodyPr>
            <a:spAutoFit/>
          </a:bodyPr>
          <a:lstStyle/>
          <a:p>
            <a:pPr>
              <a:spcBef>
                <a:spcPct val="50000"/>
              </a:spcBef>
            </a:pPr>
            <a:r>
              <a:rPr lang="en-US"/>
              <a:t>Some chemical reactions give off </a:t>
            </a:r>
            <a:r>
              <a:rPr lang="en-US" u="sng"/>
              <a:t>light</a:t>
            </a:r>
            <a:r>
              <a:rPr lang="en-US"/>
              <a:t>, like the reaction in a glow stick.  When hydrogen peroxide reacts with a phenyl oxalate ester energy is given off, but in the form of light and only a little heat.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3"/>
          <p:cNvSpPr>
            <a:spLocks noChangeArrowheads="1"/>
          </p:cNvSpPr>
          <p:nvPr/>
        </p:nvSpPr>
        <p:spPr bwMode="auto">
          <a:xfrm>
            <a:off x="228600" y="1371600"/>
            <a:ext cx="8458200" cy="3429000"/>
          </a:xfrm>
          <a:prstGeom prst="irregularSeal1">
            <a:avLst/>
          </a:prstGeom>
          <a:solidFill>
            <a:srgbClr val="000080"/>
          </a:solidFill>
          <a:ln w="38100">
            <a:solidFill>
              <a:srgbClr val="FFFFCC"/>
            </a:solidFill>
            <a:prstDash val="sysDot"/>
            <a:miter lim="800000"/>
            <a:headEnd/>
            <a:tailEnd/>
          </a:ln>
        </p:spPr>
        <p:txBody>
          <a:bodyPr wrap="none" anchor="ctr"/>
          <a:lstStyle/>
          <a:p>
            <a:pPr algn="ctr"/>
            <a:endParaRPr lang="en-US" sz="1800" b="0">
              <a:solidFill>
                <a:schemeClr val="tx1"/>
              </a:solidFill>
              <a:latin typeface="Arial" charset="0"/>
            </a:endParaRPr>
          </a:p>
        </p:txBody>
      </p:sp>
      <p:sp>
        <p:nvSpPr>
          <p:cNvPr id="18434" name="Text Box 2"/>
          <p:cNvSpPr txBox="1">
            <a:spLocks noChangeArrowheads="1"/>
          </p:cNvSpPr>
          <p:nvPr/>
        </p:nvSpPr>
        <p:spPr bwMode="auto">
          <a:xfrm>
            <a:off x="0" y="0"/>
            <a:ext cx="9144000" cy="3505200"/>
          </a:xfrm>
          <a:prstGeom prst="rect">
            <a:avLst/>
          </a:prstGeom>
          <a:noFill/>
          <a:ln w="9525">
            <a:noFill/>
            <a:miter lim="800000"/>
            <a:headEnd/>
            <a:tailEnd/>
          </a:ln>
        </p:spPr>
        <p:txBody>
          <a:bodyPr>
            <a:spAutoFit/>
          </a:bodyPr>
          <a:lstStyle/>
          <a:p>
            <a:pPr>
              <a:spcBef>
                <a:spcPct val="50000"/>
              </a:spcBef>
            </a:pPr>
            <a:r>
              <a:rPr lang="en-US"/>
              <a:t>Energy can be </a:t>
            </a:r>
            <a:r>
              <a:rPr lang="en-US" u="sng"/>
              <a:t>converted</a:t>
            </a:r>
            <a:r>
              <a:rPr lang="en-US"/>
              <a:t> between kinetic energy and potential energy, even several times, but no matter how many times energy is converted the </a:t>
            </a:r>
          </a:p>
          <a:p>
            <a:pPr>
              <a:spcBef>
                <a:spcPct val="50000"/>
              </a:spcBef>
            </a:pPr>
            <a:endParaRPr lang="en-US"/>
          </a:p>
          <a:p>
            <a:pPr algn="ctr">
              <a:spcBef>
                <a:spcPct val="50000"/>
              </a:spcBef>
            </a:pPr>
            <a:r>
              <a:rPr lang="en-US"/>
              <a:t>Law of Conservation of Energy states that no energy can be </a:t>
            </a:r>
            <a:r>
              <a:rPr lang="en-US" u="sng"/>
              <a:t>lost</a:t>
            </a:r>
            <a:r>
              <a:rPr lang="en-US"/>
              <a:t> or </a:t>
            </a:r>
            <a:r>
              <a:rPr lang="en-US" u="sng"/>
              <a:t>created</a:t>
            </a:r>
            <a:r>
              <a:rPr lang="en-US"/>
              <a:t>.</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 Box 2"/>
          <p:cNvSpPr txBox="1">
            <a:spLocks noChangeArrowheads="1"/>
          </p:cNvSpPr>
          <p:nvPr/>
        </p:nvSpPr>
        <p:spPr bwMode="auto">
          <a:xfrm>
            <a:off x="0" y="0"/>
            <a:ext cx="9144000" cy="6673850"/>
          </a:xfrm>
          <a:prstGeom prst="rect">
            <a:avLst/>
          </a:prstGeom>
          <a:noFill/>
          <a:ln w="9525">
            <a:noFill/>
            <a:miter lim="800000"/>
            <a:headEnd/>
            <a:tailEnd/>
          </a:ln>
        </p:spPr>
        <p:txBody>
          <a:bodyPr>
            <a:spAutoFit/>
          </a:bodyPr>
          <a:lstStyle/>
          <a:p>
            <a:pPr>
              <a:spcBef>
                <a:spcPct val="50000"/>
              </a:spcBef>
            </a:pPr>
            <a:r>
              <a:rPr lang="en-US"/>
              <a:t>Sometimes the energy in a chemical reaction can be used to </a:t>
            </a:r>
            <a:r>
              <a:rPr lang="en-US" u="sng"/>
              <a:t>speed up</a:t>
            </a:r>
            <a:r>
              <a:rPr lang="en-US"/>
              <a:t> or even </a:t>
            </a:r>
            <a:r>
              <a:rPr lang="en-US" u="sng"/>
              <a:t>reverse</a:t>
            </a:r>
            <a:r>
              <a:rPr lang="en-US"/>
              <a:t> the reaction.  Most chemical reactions are </a:t>
            </a:r>
            <a:r>
              <a:rPr lang="en-US" u="sng"/>
              <a:t>reversible</a:t>
            </a:r>
            <a:r>
              <a:rPr lang="en-US"/>
              <a:t> and usually both the forward and reverse reactions are occurring at </a:t>
            </a:r>
          </a:p>
          <a:p>
            <a:pPr>
              <a:spcBef>
                <a:spcPct val="50000"/>
              </a:spcBef>
            </a:pPr>
            <a:endParaRPr lang="en-US"/>
          </a:p>
          <a:p>
            <a:pPr>
              <a:spcBef>
                <a:spcPct val="50000"/>
              </a:spcBef>
            </a:pPr>
            <a:r>
              <a:rPr lang="en-US"/>
              <a:t>the same time, but at the same </a:t>
            </a:r>
            <a:r>
              <a:rPr lang="en-US" u="sng"/>
              <a:t>rate</a:t>
            </a:r>
            <a:r>
              <a:rPr lang="en-US"/>
              <a:t> so you will not notice a difference, called an </a:t>
            </a:r>
            <a:r>
              <a:rPr lang="en-US" u="sng"/>
              <a:t>equilibrium</a:t>
            </a:r>
            <a:r>
              <a:rPr lang="en-US"/>
              <a:t> reaction.  Changing the energy can remove the equilibrium and then a change is noticed, like ice melting in a cup sitting on the counter and freezing when the cup is moved into a freezer.</a:t>
            </a:r>
          </a:p>
          <a:p>
            <a:pPr algn="ctr">
              <a:spcBef>
                <a:spcPct val="50000"/>
              </a:spcBef>
            </a:pPr>
            <a:r>
              <a:rPr lang="en-US"/>
              <a:t>ice + heat ↔ liquid water</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The energy stored in a substance because of the atoms that make it up is </a:t>
            </a:r>
            <a:r>
              <a:rPr lang="en-US" u="sng"/>
              <a:t>chemical</a:t>
            </a:r>
            <a:r>
              <a:rPr lang="en-US"/>
              <a:t> potential energy.  For example, when octane (C</a:t>
            </a:r>
            <a:r>
              <a:rPr lang="en-US" baseline="-25000"/>
              <a:t>8</a:t>
            </a:r>
            <a:r>
              <a:rPr lang="en-US"/>
              <a:t>H</a:t>
            </a:r>
            <a:r>
              <a:rPr lang="en-US" baseline="-25000"/>
              <a:t>18</a:t>
            </a:r>
            <a:r>
              <a:rPr lang="en-US"/>
              <a:t>) is placed into an automobile’s gas tank, it can be burned later to</a:t>
            </a:r>
          </a:p>
          <a:p>
            <a:pPr>
              <a:spcBef>
                <a:spcPct val="50000"/>
              </a:spcBef>
            </a:pPr>
            <a:endParaRPr lang="en-US"/>
          </a:p>
          <a:p>
            <a:pPr>
              <a:spcBef>
                <a:spcPct val="50000"/>
              </a:spcBef>
            </a:pPr>
            <a:r>
              <a:rPr lang="en-US"/>
              <a:t>move the automobile.  Unfortunately a lot of the chemical potential energy in gasoline is “lost” in the engine as heat, so it is not available for motion.</a:t>
            </a:r>
          </a:p>
        </p:txBody>
      </p:sp>
      <p:grpSp>
        <p:nvGrpSpPr>
          <p:cNvPr id="20486" name="Group 6"/>
          <p:cNvGrpSpPr>
            <a:grpSpLocks/>
          </p:cNvGrpSpPr>
          <p:nvPr/>
        </p:nvGrpSpPr>
        <p:grpSpPr bwMode="auto">
          <a:xfrm>
            <a:off x="6629400" y="5029200"/>
            <a:ext cx="2058988" cy="1149350"/>
            <a:chOff x="4176" y="3168"/>
            <a:chExt cx="1297" cy="724"/>
          </a:xfrm>
        </p:grpSpPr>
        <p:pic>
          <p:nvPicPr>
            <p:cNvPr id="19459" name="Picture 3" descr="j0212957"/>
            <p:cNvPicPr>
              <a:picLocks noChangeAspect="1" noChangeArrowheads="1"/>
            </p:cNvPicPr>
            <p:nvPr/>
          </p:nvPicPr>
          <p:blipFill>
            <a:blip r:embed="rId2"/>
            <a:srcRect/>
            <a:stretch>
              <a:fillRect/>
            </a:stretch>
          </p:blipFill>
          <p:spPr bwMode="auto">
            <a:xfrm>
              <a:off x="4320" y="3168"/>
              <a:ext cx="1153" cy="724"/>
            </a:xfrm>
            <a:prstGeom prst="rect">
              <a:avLst/>
            </a:prstGeom>
            <a:noFill/>
            <a:ln w="9525">
              <a:noFill/>
              <a:miter lim="800000"/>
              <a:headEnd/>
              <a:tailEnd/>
            </a:ln>
          </p:spPr>
        </p:pic>
        <p:sp>
          <p:nvSpPr>
            <p:cNvPr id="19460" name="AutoShape 4"/>
            <p:cNvSpPr>
              <a:spLocks noChangeArrowheads="1"/>
            </p:cNvSpPr>
            <p:nvPr/>
          </p:nvSpPr>
          <p:spPr bwMode="auto">
            <a:xfrm>
              <a:off x="4176" y="3312"/>
              <a:ext cx="576" cy="576"/>
            </a:xfrm>
            <a:prstGeom prst="irregularSeal2">
              <a:avLst/>
            </a:prstGeom>
            <a:solidFill>
              <a:srgbClr val="FFFF00"/>
            </a:solidFill>
            <a:ln w="9525">
              <a:solidFill>
                <a:schemeClr val="tx1"/>
              </a:solidFill>
              <a:miter lim="800000"/>
              <a:headEnd/>
              <a:tailEnd/>
            </a:ln>
          </p:spPr>
          <p:txBody>
            <a:bodyPr wrap="none" anchor="ctr"/>
            <a:lstStyle/>
            <a:p>
              <a:pPr algn="ctr"/>
              <a:r>
                <a:rPr lang="en-US" sz="1800" b="0">
                  <a:solidFill>
                    <a:schemeClr val="tx1"/>
                  </a:solidFill>
                  <a:latin typeface="Arial" charset="0"/>
                </a:rPr>
                <a:t>Heat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remove" nodeType="afterEffect">
                                  <p:stCondLst>
                                    <p:cond delay="10000"/>
                                  </p:stCondLst>
                                  <p:childTnLst>
                                    <p:anim calcmode="lin" valueType="num">
                                      <p:cBhvr additive="base">
                                        <p:cTn id="6" dur="5000"/>
                                        <p:tgtEl>
                                          <p:spTgt spid="20486"/>
                                        </p:tgtEl>
                                        <p:attrNameLst>
                                          <p:attrName>ppt_x</p:attrName>
                                        </p:attrNameLst>
                                      </p:cBhvr>
                                      <p:tavLst>
                                        <p:tav tm="0">
                                          <p:val>
                                            <p:strVal val="ppt_x"/>
                                          </p:val>
                                        </p:tav>
                                        <p:tav tm="100000">
                                          <p:val>
                                            <p:strVal val="0-ppt_w/2"/>
                                          </p:val>
                                        </p:tav>
                                      </p:tavLst>
                                    </p:anim>
                                    <p:anim calcmode="lin" valueType="num">
                                      <p:cBhvr additive="base">
                                        <p:cTn id="7" dur="5000"/>
                                        <p:tgtEl>
                                          <p:spTgt spid="20486"/>
                                        </p:tgtEl>
                                        <p:attrNameLst>
                                          <p:attrName>ppt_y</p:attrName>
                                        </p:attrNameLst>
                                      </p:cBhvr>
                                      <p:tavLst>
                                        <p:tav tm="0">
                                          <p:val>
                                            <p:strVal val="ppt_y"/>
                                          </p:val>
                                        </p:tav>
                                        <p:tav tm="100000">
                                          <p:val>
                                            <p:strVal val="ppt_y"/>
                                          </p:val>
                                        </p:tav>
                                      </p:tavLst>
                                    </p:anim>
                                    <p:set>
                                      <p:cBhvr>
                                        <p:cTn id="8" dur="1" fill="hold">
                                          <p:stCondLst>
                                            <p:cond delay="4999"/>
                                          </p:stCondLst>
                                        </p:cTn>
                                        <p:tgtEl>
                                          <p:spTgt spid="204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Heat Energy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Heat Energy</a:t>
            </a:r>
          </a:p>
          <a:p>
            <a:pPr>
              <a:spcBef>
                <a:spcPct val="50000"/>
              </a:spcBef>
            </a:pPr>
            <a:r>
              <a:rPr lang="en-US" u="sng"/>
              <a:t>Heat</a:t>
            </a:r>
            <a:r>
              <a:rPr lang="en-US"/>
              <a:t> (symbolized q) is the energy that naturally moves from something hot to something cold.  The amount of heat is often measured as temperature, </a:t>
            </a:r>
          </a:p>
          <a:p>
            <a:pPr>
              <a:spcBef>
                <a:spcPct val="50000"/>
              </a:spcBef>
            </a:pPr>
            <a:r>
              <a:rPr lang="en-US"/>
              <a:t>but </a:t>
            </a:r>
            <a:r>
              <a:rPr lang="en-US" u="sng"/>
              <a:t>temperature</a:t>
            </a:r>
            <a:r>
              <a:rPr lang="en-US"/>
              <a:t> does not directly measure heat.  For example, water at 20 °C does </a:t>
            </a:r>
            <a:r>
              <a:rPr lang="en-US" u="sng"/>
              <a:t>not</a:t>
            </a:r>
            <a:r>
              <a:rPr lang="en-US"/>
              <a:t> have twice as much heat as water at 10 °C, but it does have more heat!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rkWea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435</TotalTime>
  <Words>2399</Words>
  <Application>Microsoft Office PowerPoint</Application>
  <PresentationFormat>On-screen Show (4:3)</PresentationFormat>
  <Paragraphs>215</Paragraphs>
  <Slides>60</Slides>
  <Notes>0</Notes>
  <HiddenSlides>0</HiddenSlides>
  <MMClips>3</MMClips>
  <ScaleCrop>false</ScaleCrop>
  <HeadingPairs>
    <vt:vector size="8" baseType="variant">
      <vt:variant>
        <vt:lpstr>Fonts Used</vt:lpstr>
      </vt:variant>
      <vt:variant>
        <vt:i4>6</vt:i4>
      </vt:variant>
      <vt:variant>
        <vt:lpstr>Design Template</vt:lpstr>
      </vt:variant>
      <vt:variant>
        <vt:i4>1</vt:i4>
      </vt:variant>
      <vt:variant>
        <vt:lpstr>Embedded OLE Servers</vt:lpstr>
      </vt:variant>
      <vt:variant>
        <vt:i4>1</vt:i4>
      </vt:variant>
      <vt:variant>
        <vt:lpstr>Slide Titles</vt:lpstr>
      </vt:variant>
      <vt:variant>
        <vt:i4>60</vt:i4>
      </vt:variant>
    </vt:vector>
  </HeadingPairs>
  <TitlesOfParts>
    <vt:vector size="68" baseType="lpstr">
      <vt:lpstr>Times New Roman</vt:lpstr>
      <vt:lpstr>Arial</vt:lpstr>
      <vt:lpstr>Franklin Gothic Book</vt:lpstr>
      <vt:lpstr>Perpetua</vt:lpstr>
      <vt:lpstr>Calibri</vt:lpstr>
      <vt:lpstr>ＭＳ Ｐゴシック</vt:lpstr>
      <vt:lpstr>DarkWeave</vt:lpstr>
      <vt:lpstr>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Internal User</cp:lastModifiedBy>
  <cp:revision>28</cp:revision>
  <dcterms:created xsi:type="dcterms:W3CDTF">2007-03-05T21:09:35Z</dcterms:created>
  <dcterms:modified xsi:type="dcterms:W3CDTF">2009-05-11T18:22:25Z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TC300001871033</vt:lpwstr>
  </property>
</Properties>
</file>